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4" r:id="rId1"/>
  </p:sldMasterIdLst>
  <p:notesMasterIdLst>
    <p:notesMasterId r:id="rId29"/>
  </p:notesMasterIdLst>
  <p:handoutMasterIdLst>
    <p:handoutMasterId r:id="rId30"/>
  </p:handoutMasterIdLst>
  <p:sldIdLst>
    <p:sldId id="329" r:id="rId2"/>
    <p:sldId id="353" r:id="rId3"/>
    <p:sldId id="331" r:id="rId4"/>
    <p:sldId id="333" r:id="rId5"/>
    <p:sldId id="334" r:id="rId6"/>
    <p:sldId id="335" r:id="rId7"/>
    <p:sldId id="338" r:id="rId8"/>
    <p:sldId id="339" r:id="rId9"/>
    <p:sldId id="341" r:id="rId10"/>
    <p:sldId id="342" r:id="rId11"/>
    <p:sldId id="346" r:id="rId12"/>
    <p:sldId id="348" r:id="rId13"/>
    <p:sldId id="319" r:id="rId14"/>
    <p:sldId id="356" r:id="rId15"/>
    <p:sldId id="318" r:id="rId16"/>
    <p:sldId id="320" r:id="rId17"/>
    <p:sldId id="323" r:id="rId18"/>
    <p:sldId id="354" r:id="rId19"/>
    <p:sldId id="321" r:id="rId20"/>
    <p:sldId id="357" r:id="rId21"/>
    <p:sldId id="358" r:id="rId22"/>
    <p:sldId id="359" r:id="rId23"/>
    <p:sldId id="360" r:id="rId24"/>
    <p:sldId id="324" r:id="rId25"/>
    <p:sldId id="355" r:id="rId26"/>
    <p:sldId id="325" r:id="rId27"/>
    <p:sldId id="352" r:id="rId28"/>
  </p:sldIdLst>
  <p:sldSz cx="9144000" cy="6858000" type="screen4x3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5">
          <p15:clr>
            <a:srgbClr val="A4A3A4"/>
          </p15:clr>
        </p15:guide>
        <p15:guide id="2" pos="55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2D7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375" autoAdjust="0"/>
  </p:normalViewPr>
  <p:slideViewPr>
    <p:cSldViewPr snapToGrid="0">
      <p:cViewPr varScale="1">
        <p:scale>
          <a:sx n="96" d="100"/>
          <a:sy n="96" d="100"/>
        </p:scale>
        <p:origin x="2034" y="84"/>
      </p:cViewPr>
      <p:guideLst>
        <p:guide orient="horz" pos="975"/>
        <p:guide pos="55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133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048E707-2B6E-442E-97DD-B5FFA2C8D11B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9F20580-803D-4721-9D5A-66949C00B31D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BDC2-EF66-471F-B0EA-A7FB35C0D32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760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BDC2-EF66-471F-B0EA-A7FB35C0D32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507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/>
          </a:p>
        </p:txBody>
      </p:sp>
      <p:sp>
        <p:nvSpPr>
          <p:cNvPr id="25604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1CA554-9013-447F-870E-0C6AFC84DEBA}" type="slidenum">
              <a:rPr lang="sv-SE" altLang="sv-SE"/>
              <a:pPr>
                <a:spcBef>
                  <a:spcPct val="0"/>
                </a:spcBef>
              </a:pPr>
              <a:t>17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F20580-803D-4721-9D5A-66949C00B31D}" type="slidenum">
              <a:rPr lang="sv-SE" altLang="sv-SE" smtClean="0"/>
              <a:pPr>
                <a:defRPr/>
              </a:pPr>
              <a:t>19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077167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BDC2-EF66-471F-B0EA-A7FB35C0D32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077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BDC2-EF66-471F-B0EA-A7FB35C0D32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856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BDC2-EF66-471F-B0EA-A7FB35C0D32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479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BDC2-EF66-471F-B0EA-A7FB35C0D32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245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BDC2-EF66-471F-B0EA-A7FB35C0D32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949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BDC2-EF66-471F-B0EA-A7FB35C0D32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596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BDC2-EF66-471F-B0EA-A7FB35C0D32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635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BDC2-EF66-471F-B0EA-A7FB35C0D32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354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9144000" cy="619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7892"/>
            <a:ext cx="9144000" cy="182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99999"/>
            <a:ext cx="7772400" cy="1620000"/>
          </a:xfrm>
        </p:spPr>
        <p:txBody>
          <a:bodyPr anchor="t">
            <a:normAutofit/>
          </a:bodyPr>
          <a:lstStyle>
            <a:lvl1pPr algn="ctr">
              <a:defRPr sz="3000" baseline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3600000"/>
            <a:ext cx="7772401" cy="1655762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5B52F-FF1B-4C90-A702-B7955D7EA327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FCD6-77BB-4FDA-8734-F5C909EC3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947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tfall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192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sv-SE" dirty="0" smtClean="0"/>
              <a:t>Klicka på ikonen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för att lägga till en bild i bakgrunden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5B52F-FF1B-4C90-A702-B7955D7EA327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FCD6-77BB-4FDA-8734-F5C909EC3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019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5B52F-FF1B-4C90-A702-B7955D7EA327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FCD6-77BB-4FDA-8734-F5C909EC3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27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5B52F-FF1B-4C90-A702-B7955D7EA327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FCD6-77BB-4FDA-8734-F5C909EC3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22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5B52F-FF1B-4C90-A702-B7955D7EA327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FCD6-77BB-4FDA-8734-F5C909EC3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219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(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619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00000"/>
            <a:ext cx="7886700" cy="41400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5B52F-FF1B-4C90-A702-B7955D7EA327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FCD6-77BB-4FDA-8734-F5C909EC3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43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0096"/>
            <a:ext cx="9144000" cy="15179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5B52F-FF1B-4C90-A702-B7955D7EA327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FCD6-77BB-4FDA-8734-F5C909EC36A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630000" y="1799999"/>
            <a:ext cx="7887600" cy="41400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3582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5B52F-FF1B-4C90-A702-B7955D7EA327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FCD6-77BB-4FDA-8734-F5C909EC36A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628649" y="1800000"/>
            <a:ext cx="7887600" cy="41400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593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 (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619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00000"/>
            <a:ext cx="3886200" cy="41400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00000"/>
            <a:ext cx="3888000" cy="41400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5B52F-FF1B-4C90-A702-B7955D7EA327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FCD6-77BB-4FDA-8734-F5C909EC3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290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0096"/>
            <a:ext cx="9144000" cy="15179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5B52F-FF1B-4C90-A702-B7955D7EA327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FCD6-77BB-4FDA-8734-F5C909EC36A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630000" y="1800000"/>
            <a:ext cx="3888000" cy="41400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/>
          </p:nvPr>
        </p:nvSpPr>
        <p:spPr>
          <a:xfrm>
            <a:off x="4629600" y="1800000"/>
            <a:ext cx="3888000" cy="41400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8095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5B52F-FF1B-4C90-A702-B7955D7EA327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FCD6-77BB-4FDA-8734-F5C909EC36A7}" type="slidenum">
              <a:rPr lang="en-GB" smtClean="0"/>
              <a:t>‹#›</a:t>
            </a:fld>
            <a:endParaRPr lang="en-GB"/>
          </a:p>
        </p:txBody>
      </p:sp>
      <p:sp useBgFill="1"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28650" y="595313"/>
            <a:ext cx="7886700" cy="558165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296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 (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619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97600"/>
            <a:ext cx="4154430" cy="1338943"/>
          </a:xfr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36543"/>
            <a:ext cx="4154430" cy="393244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5B52F-FF1B-4C90-A702-B7955D7EA327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FCD6-77BB-4FDA-8734-F5C909EC36A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4968000" y="595223"/>
            <a:ext cx="3547350" cy="527059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3877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97600"/>
            <a:ext cx="4154430" cy="1338943"/>
          </a:xfr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36543"/>
            <a:ext cx="4154430" cy="393244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5B52F-FF1B-4C90-A702-B7955D7EA327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FCD6-77BB-4FDA-8734-F5C909EC36A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4968814" y="595313"/>
            <a:ext cx="3546536" cy="5270649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6176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95993"/>
            <a:ext cx="7886700" cy="10946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00000"/>
            <a:ext cx="7886700" cy="41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6" y="6356351"/>
            <a:ext cx="144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0125B52F-FF1B-4C90-A702-B7955D7EA327}" type="datetimeFigureOut">
              <a:rPr lang="en-GB" smtClean="0"/>
              <a:pPr/>
              <a:t>18/09/2018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86248" y="6356351"/>
            <a:ext cx="27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70271" y="6356351"/>
            <a:ext cx="1445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F126FCD6-77BB-4FDA-8734-F5C909EC36A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71244"/>
            <a:ext cx="2332317" cy="35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7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30000" indent="-180000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‐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080000" indent="-180000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‐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530000" indent="-180000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‐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980000" indent="-180000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‐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mplex_system" TargetMode="External"/><Relationship Id="rId2" Type="http://schemas.openxmlformats.org/officeDocument/2006/relationships/hyperlink" Target="file:///\\en.wiktionary.org\wiki\multiplicity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685799" y="3599999"/>
            <a:ext cx="7772401" cy="2402767"/>
          </a:xfrm>
        </p:spPr>
        <p:txBody>
          <a:bodyPr>
            <a:normAutofit fontScale="92500" lnSpcReduction="10000"/>
          </a:bodyPr>
          <a:lstStyle/>
          <a:p>
            <a:r>
              <a:rPr lang="sv-SE" dirty="0" smtClean="0"/>
              <a:t>DAT300 </a:t>
            </a:r>
            <a:r>
              <a:rPr lang="sv-SE" dirty="0" err="1" smtClean="0"/>
              <a:t>lecture</a:t>
            </a:r>
            <a:r>
              <a:rPr lang="sv-SE" dirty="0" smtClean="0"/>
              <a:t>/Chalmers</a:t>
            </a:r>
            <a:br>
              <a:rPr lang="sv-SE" dirty="0" smtClean="0"/>
            </a:br>
            <a:r>
              <a:rPr lang="sv-SE" dirty="0" smtClean="0"/>
              <a:t>2018-09-19</a:t>
            </a:r>
          </a:p>
          <a:p>
            <a:endParaRPr lang="sv-SE" dirty="0"/>
          </a:p>
          <a:p>
            <a:r>
              <a:rPr lang="sv-SE" dirty="0" smtClean="0"/>
              <a:t>Joris van Rooij</a:t>
            </a:r>
          </a:p>
          <a:p>
            <a:r>
              <a:rPr lang="sv-SE" dirty="0" smtClean="0"/>
              <a:t>AMI System specialist @ Göteborg Energi</a:t>
            </a:r>
          </a:p>
          <a:p>
            <a:r>
              <a:rPr lang="sv-SE" dirty="0" smtClean="0"/>
              <a:t>Industrial </a:t>
            </a:r>
            <a:r>
              <a:rPr lang="sv-SE" dirty="0" err="1" smtClean="0"/>
              <a:t>Ph.D</a:t>
            </a:r>
            <a:r>
              <a:rPr lang="sv-SE" dirty="0" smtClean="0"/>
              <a:t>. student @ Chalmers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26" y="1851156"/>
            <a:ext cx="7773074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9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000" dirty="0" err="1" smtClean="0"/>
              <a:t>Our</a:t>
            </a:r>
            <a:r>
              <a:rPr lang="sv-SE" sz="2000" dirty="0" smtClean="0"/>
              <a:t> </a:t>
            </a:r>
            <a:r>
              <a:rPr lang="sv-SE" sz="2000" dirty="0" err="1" smtClean="0"/>
              <a:t>stable</a:t>
            </a:r>
            <a:r>
              <a:rPr lang="sv-SE" dirty="0"/>
              <a:t/>
            </a:r>
            <a:br>
              <a:rPr lang="sv-SE" dirty="0"/>
            </a:br>
            <a:r>
              <a:rPr lang="sv-SE" dirty="0" err="1" smtClean="0"/>
              <a:t>Electricity</a:t>
            </a:r>
            <a:r>
              <a:rPr lang="sv-SE" dirty="0" smtClean="0"/>
              <a:t> </a:t>
            </a:r>
            <a:r>
              <a:rPr lang="sv-SE" dirty="0" err="1" smtClean="0"/>
              <a:t>supply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err="1" smtClean="0"/>
              <a:t>Runs</a:t>
            </a:r>
            <a:r>
              <a:rPr lang="sv-SE" sz="2000" dirty="0" smtClean="0"/>
              <a:t> </a:t>
            </a:r>
            <a:r>
              <a:rPr lang="sv-SE" sz="2000" dirty="0"/>
              <a:t>154 </a:t>
            </a:r>
            <a:r>
              <a:rPr lang="sv-SE" sz="2000" dirty="0" smtClean="0"/>
              <a:t>trams, </a:t>
            </a:r>
            <a:br>
              <a:rPr lang="sv-SE" sz="2000" dirty="0" smtClean="0"/>
            </a:br>
            <a:r>
              <a:rPr lang="sv-SE" sz="2000" dirty="0" smtClean="0"/>
              <a:t>200 </a:t>
            </a:r>
            <a:r>
              <a:rPr lang="sv-SE" sz="2000" dirty="0"/>
              <a:t>000 </a:t>
            </a:r>
            <a:r>
              <a:rPr lang="sv-SE" sz="2000" dirty="0" err="1" smtClean="0"/>
              <a:t>hairdryers</a:t>
            </a:r>
            <a:r>
              <a:rPr lang="sv-SE" sz="2000" dirty="0" smtClean="0"/>
              <a:t> </a:t>
            </a:r>
            <a:r>
              <a:rPr lang="sv-SE" sz="2000" dirty="0"/>
              <a:t>och 95 000 </a:t>
            </a:r>
            <a:r>
              <a:rPr lang="sv-SE" sz="2000" dirty="0" err="1" smtClean="0"/>
              <a:t>streetlights</a:t>
            </a:r>
            <a:endParaRPr lang="sv-S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err="1" smtClean="0"/>
              <a:t>Distributed</a:t>
            </a:r>
            <a:r>
              <a:rPr lang="sv-SE" sz="2000" dirty="0" smtClean="0"/>
              <a:t> </a:t>
            </a:r>
            <a:r>
              <a:rPr lang="sv-SE" sz="2000" dirty="0" err="1" smtClean="0"/>
              <a:t>through</a:t>
            </a:r>
            <a:r>
              <a:rPr lang="sv-SE" sz="2000" dirty="0" smtClean="0"/>
              <a:t> </a:t>
            </a:r>
            <a:r>
              <a:rPr lang="sv-SE" sz="2000" dirty="0"/>
              <a:t>9 000 km </a:t>
            </a:r>
            <a:r>
              <a:rPr lang="sv-SE" sz="2000" dirty="0" err="1" smtClean="0"/>
              <a:t>of</a:t>
            </a:r>
            <a:r>
              <a:rPr lang="sv-SE" sz="2000" dirty="0" smtClean="0"/>
              <a:t> </a:t>
            </a:r>
            <a:r>
              <a:rPr lang="sv-SE" sz="2000" dirty="0" err="1" smtClean="0"/>
              <a:t>cables</a:t>
            </a:r>
            <a:endParaRPr lang="sv-S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err="1" smtClean="0"/>
              <a:t>Reliability</a:t>
            </a:r>
            <a:r>
              <a:rPr lang="sv-SE" sz="2000" dirty="0" smtClean="0"/>
              <a:t> </a:t>
            </a:r>
            <a:r>
              <a:rPr lang="sv-SE" sz="2000" dirty="0" err="1" smtClean="0"/>
              <a:t>of</a:t>
            </a:r>
            <a:r>
              <a:rPr lang="sv-SE" sz="2000" dirty="0" smtClean="0"/>
              <a:t> 99,99</a:t>
            </a:r>
            <a:r>
              <a:rPr lang="sv-SE" sz="2000" dirty="0"/>
              <a:t>% </a:t>
            </a: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4917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 err="1" smtClean="0"/>
              <a:t>Every</a:t>
            </a:r>
            <a:r>
              <a:rPr lang="sv-SE" sz="2400" dirty="0" smtClean="0"/>
              <a:t> </a:t>
            </a:r>
            <a:r>
              <a:rPr lang="sv-SE" sz="2400" dirty="0" err="1" smtClean="0"/>
              <a:t>day</a:t>
            </a:r>
            <a:r>
              <a:rPr lang="sv-SE" sz="2400" dirty="0" smtClean="0"/>
              <a:t>…</a:t>
            </a: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vi </a:t>
            </a:r>
            <a:r>
              <a:rPr lang="sv-SE" dirty="0" err="1" smtClean="0"/>
              <a:t>also</a:t>
            </a:r>
            <a:r>
              <a:rPr lang="sv-SE" dirty="0" smtClean="0"/>
              <a:t> </a:t>
            </a:r>
            <a:r>
              <a:rPr lang="sv-SE" dirty="0" err="1" smtClean="0"/>
              <a:t>work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2"/>
          </p:nvPr>
        </p:nvSpPr>
        <p:spPr>
          <a:xfrm>
            <a:off x="629841" y="1698171"/>
            <a:ext cx="4154430" cy="417081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Gas</a:t>
            </a:r>
            <a:endParaRPr lang="sv-S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err="1" smtClean="0"/>
              <a:t>District</a:t>
            </a:r>
            <a:r>
              <a:rPr lang="sv-SE" sz="2000" dirty="0" smtClean="0"/>
              <a:t> </a:t>
            </a:r>
            <a:r>
              <a:rPr lang="sv-SE" sz="2000" dirty="0" err="1" smtClean="0"/>
              <a:t>cooling</a:t>
            </a:r>
            <a:r>
              <a:rPr lang="sv-SE" sz="2000" dirty="0" smtClean="0"/>
              <a:t> </a:t>
            </a:r>
            <a:endParaRPr lang="sv-S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err="1" smtClean="0"/>
              <a:t>Broadband</a:t>
            </a:r>
            <a:endParaRPr lang="sv-S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Biogas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Energy services</a:t>
            </a:r>
            <a:endParaRPr lang="sv-S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Charge </a:t>
            </a:r>
            <a:r>
              <a:rPr lang="sv-SE" sz="2000" dirty="0" err="1" smtClean="0"/>
              <a:t>infrastructure</a:t>
            </a:r>
            <a:endParaRPr lang="sv-S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City </a:t>
            </a:r>
            <a:r>
              <a:rPr lang="sv-SE" sz="2000" dirty="0" err="1" smtClean="0"/>
              <a:t>development</a:t>
            </a:r>
            <a:r>
              <a:rPr lang="sv-SE" sz="2000" dirty="0" smtClean="0"/>
              <a:t/>
            </a:r>
            <a:br>
              <a:rPr lang="sv-SE" sz="2000" dirty="0" smtClean="0"/>
            </a:br>
            <a:endParaRPr lang="sv-SE" sz="2000" dirty="0"/>
          </a:p>
          <a:p>
            <a:pPr marL="360363" indent="-360363"/>
            <a:r>
              <a:rPr lang="sv-SE" sz="2000" dirty="0" smtClean="0"/>
              <a:t>...and </a:t>
            </a:r>
            <a:r>
              <a:rPr lang="sv-SE" sz="2000" dirty="0" err="1" smtClean="0"/>
              <a:t>many</a:t>
            </a:r>
            <a:r>
              <a:rPr lang="sv-SE" sz="2000" dirty="0" smtClean="0"/>
              <a:t> new </a:t>
            </a:r>
            <a:r>
              <a:rPr lang="sv-SE" sz="2000" dirty="0" err="1" smtClean="0"/>
              <a:t>sustainable</a:t>
            </a:r>
            <a:r>
              <a:rPr lang="sv-SE" sz="2000" dirty="0" smtClean="0"/>
              <a:t> solutions for the </a:t>
            </a:r>
            <a:r>
              <a:rPr lang="sv-SE" sz="2000" dirty="0" err="1" smtClean="0"/>
              <a:t>future</a:t>
            </a:r>
            <a:r>
              <a:rPr lang="sv-SE" sz="2000" dirty="0" smtClean="0"/>
              <a:t>!</a:t>
            </a:r>
            <a:endParaRPr lang="sv-SE" sz="2000" dirty="0"/>
          </a:p>
          <a:p>
            <a:endParaRPr lang="sv-SE" sz="2000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0227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Göteborg is </a:t>
            </a:r>
            <a:r>
              <a:rPr lang="sv-SE" dirty="0" err="1" smtClean="0"/>
              <a:t>growing</a:t>
            </a:r>
            <a:r>
              <a:rPr lang="sv-SE" dirty="0" smtClean="0"/>
              <a:t> - 2035</a:t>
            </a:r>
            <a:endParaRPr lang="sv-SE" dirty="0"/>
          </a:p>
        </p:txBody>
      </p:sp>
      <p:pic>
        <p:nvPicPr>
          <p:cNvPr id="10" name="Platshållare för bild 9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ruta 5"/>
          <p:cNvSpPr txBox="1"/>
          <p:nvPr/>
        </p:nvSpPr>
        <p:spPr>
          <a:xfrm>
            <a:off x="702360" y="4518630"/>
            <a:ext cx="1086836" cy="867995"/>
          </a:xfrm>
          <a:prstGeom prst="rect">
            <a:avLst/>
          </a:prstGeom>
          <a:noFill/>
        </p:spPr>
        <p:txBody>
          <a:bodyPr wrap="none" lIns="0" tIns="0" rIns="0" bIns="468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AAD3E"/>
                </a:solidFill>
                <a:effectLst/>
                <a:uLnTx/>
                <a:uFillTx/>
                <a:latin typeface="Corbel"/>
                <a:ea typeface="+mn-ea"/>
                <a:cs typeface="Arial" panose="020B0604020202020204" pitchFamily="34" charset="0"/>
              </a:rPr>
              <a:t>80 000</a:t>
            </a:r>
            <a:endParaRPr kumimoji="0" lang="sv-SE" sz="3000" b="0" i="0" u="none" strike="noStrike" kern="1200" cap="none" spc="0" normalizeH="0" baseline="0" noProof="0" dirty="0" smtClean="0">
              <a:ln>
                <a:noFill/>
              </a:ln>
              <a:solidFill>
                <a:srgbClr val="7AAD3E"/>
              </a:solidFill>
              <a:effectLst/>
              <a:uLnTx/>
              <a:uFillTx/>
              <a:latin typeface="Corbe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A3838">
                    <a:lumMod val="75000"/>
                  </a:srgbClr>
                </a:solidFill>
                <a:effectLst/>
                <a:uLnTx/>
                <a:uFillTx/>
                <a:latin typeface="Corbel"/>
                <a:ea typeface="+mn-ea"/>
                <a:cs typeface="Arial" panose="020B0604020202020204" pitchFamily="34" charset="0"/>
              </a:rPr>
              <a:t>new</a:t>
            </a:r>
            <a:r>
              <a:rPr kumimoji="0" lang="sv-SE" sz="1600" b="1" i="0" u="none" strike="noStrike" kern="1200" cap="none" spc="0" normalizeH="0" noProof="0" dirty="0" smtClean="0">
                <a:ln>
                  <a:noFill/>
                </a:ln>
                <a:solidFill>
                  <a:srgbClr val="3A3838">
                    <a:lumMod val="75000"/>
                  </a:srgbClr>
                </a:solidFill>
                <a:effectLst/>
                <a:uLnTx/>
                <a:uFillTx/>
                <a:latin typeface="Corbel"/>
                <a:ea typeface="+mn-ea"/>
                <a:cs typeface="Arial" panose="020B0604020202020204" pitchFamily="34" charset="0"/>
              </a:rPr>
              <a:t> </a:t>
            </a:r>
            <a:r>
              <a:rPr kumimoji="0" lang="sv-SE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3A3838">
                    <a:lumMod val="75000"/>
                  </a:srgbClr>
                </a:solidFill>
                <a:effectLst/>
                <a:uLnTx/>
                <a:uFillTx/>
                <a:latin typeface="Corbel"/>
                <a:ea typeface="+mn-ea"/>
                <a:cs typeface="Arial" panose="020B0604020202020204" pitchFamily="34" charset="0"/>
              </a:rPr>
              <a:t>jobs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A3838">
                  <a:lumMod val="75000"/>
                </a:srgbClr>
              </a:solidFill>
              <a:effectLst/>
              <a:uLnTx/>
              <a:uFillTx/>
              <a:latin typeface="Corbel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702357" y="3262588"/>
            <a:ext cx="3816663" cy="893643"/>
          </a:xfrm>
          <a:prstGeom prst="rect">
            <a:avLst/>
          </a:prstGeom>
          <a:noFill/>
        </p:spPr>
        <p:txBody>
          <a:bodyPr wrap="square" lIns="0" tIns="0" rIns="0" bIns="468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AAD3E"/>
                </a:solidFill>
                <a:effectLst/>
                <a:uLnTx/>
                <a:uFillTx/>
                <a:latin typeface="Corbel"/>
                <a:ea typeface="+mn-ea"/>
                <a:cs typeface="Arial" panose="020B0604020202020204" pitchFamily="34" charset="0"/>
              </a:rPr>
              <a:t>70 000–80 000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A3838">
                    <a:lumMod val="75000"/>
                  </a:srgbClr>
                </a:solidFill>
                <a:effectLst/>
                <a:uLnTx/>
                <a:uFillTx/>
                <a:latin typeface="Corbel"/>
                <a:ea typeface="+mn-ea"/>
                <a:cs typeface="Arial" panose="020B0604020202020204" pitchFamily="34" charset="0"/>
              </a:rPr>
              <a:t>new houses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702355" y="1998834"/>
            <a:ext cx="1277594" cy="867995"/>
          </a:xfrm>
          <a:prstGeom prst="rect">
            <a:avLst/>
          </a:prstGeom>
          <a:noFill/>
        </p:spPr>
        <p:txBody>
          <a:bodyPr wrap="none" lIns="0" tIns="0" rIns="0" bIns="468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AAD3E"/>
                </a:solidFill>
                <a:effectLst/>
                <a:uLnTx/>
                <a:uFillTx/>
                <a:latin typeface="Corbel"/>
                <a:ea typeface="+mn-ea"/>
                <a:cs typeface="Arial" panose="020B0604020202020204" pitchFamily="34" charset="0"/>
              </a:rPr>
              <a:t>150 000</a:t>
            </a:r>
          </a:p>
          <a:p>
            <a:pPr marL="0" marR="0" lvl="0" indent="0" algn="l" defTabSz="914400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Corbel"/>
                <a:ea typeface="+mn-ea"/>
                <a:cs typeface="Arial" panose="020B0604020202020204" pitchFamily="34" charset="0"/>
              </a:rPr>
              <a:t>more</a:t>
            </a:r>
            <a:r>
              <a:rPr kumimoji="0" lang="sv-SE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Corbel"/>
                <a:ea typeface="+mn-ea"/>
                <a:cs typeface="Arial" panose="020B0604020202020204" pitchFamily="34" charset="0"/>
              </a:rPr>
              <a:t> </a:t>
            </a:r>
            <a:r>
              <a:rPr kumimoji="0" lang="sv-S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Corbel"/>
                <a:ea typeface="+mn-ea"/>
                <a:cs typeface="Arial" panose="020B0604020202020204" pitchFamily="34" charset="0"/>
              </a:rPr>
              <a:t>citizens</a:t>
            </a:r>
            <a:endParaRPr kumimoji="0" lang="sv-SE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Corbe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23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mtClean="0">
                <a:ea typeface="ＭＳ Ｐゴシック" panose="020B0600070205080204" pitchFamily="34" charset="-128"/>
              </a:rPr>
              <a:t>Advanced Metering Infrastructure?</a:t>
            </a:r>
          </a:p>
        </p:txBody>
      </p:sp>
      <p:sp>
        <p:nvSpPr>
          <p:cNvPr id="18435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/>
            <a:r>
              <a:rPr lang="sv-SE" altLang="sv-SE" smtClean="0">
                <a:ea typeface="ＭＳ Ｐゴシック" panose="020B0600070205080204" pitchFamily="34" charset="-128"/>
              </a:rPr>
              <a:t>When is it advanced?</a:t>
            </a:r>
          </a:p>
          <a:p>
            <a:pPr marL="0" indent="0">
              <a:buFontTx/>
              <a:buChar char="•"/>
            </a:pPr>
            <a:r>
              <a:rPr lang="sv-SE" altLang="sv-SE" smtClean="0">
                <a:ea typeface="ＭＳ Ｐゴシック" panose="020B0600070205080204" pitchFamily="34" charset="-128"/>
              </a:rPr>
              <a:t>AMR Automatic Meter Reading</a:t>
            </a:r>
          </a:p>
          <a:p>
            <a:pPr marL="0" indent="0">
              <a:buFontTx/>
              <a:buChar char="•"/>
            </a:pPr>
            <a:r>
              <a:rPr lang="sv-SE" altLang="sv-SE" smtClean="0">
                <a:ea typeface="ＭＳ Ｐゴシック" panose="020B0600070205080204" pitchFamily="34" charset="-128"/>
              </a:rPr>
              <a:t>Log and send events</a:t>
            </a:r>
          </a:p>
          <a:p>
            <a:pPr marL="0" indent="0">
              <a:buFontTx/>
              <a:buChar char="•"/>
            </a:pPr>
            <a:r>
              <a:rPr lang="sv-SE" altLang="sv-SE" smtClean="0">
                <a:ea typeface="ＭＳ Ｐゴシック" panose="020B0600070205080204" pitchFamily="34" charset="-128"/>
              </a:rPr>
              <a:t>Send and receive control messages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demands (2025)</a:t>
            </a:r>
            <a:endParaRPr lang="en-US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630000" y="1799999"/>
            <a:ext cx="4319687" cy="4140000"/>
          </a:xfrm>
        </p:spPr>
        <p:txBody>
          <a:bodyPr/>
          <a:lstStyle/>
          <a:p>
            <a:r>
              <a:rPr lang="en-US" dirty="0" smtClean="0"/>
              <a:t>Measure:</a:t>
            </a:r>
          </a:p>
          <a:p>
            <a:pPr lvl="1"/>
            <a:r>
              <a:rPr lang="en-US" dirty="0" smtClean="0"/>
              <a:t>Production</a:t>
            </a:r>
          </a:p>
          <a:p>
            <a:pPr lvl="1"/>
            <a:r>
              <a:rPr lang="en-US" dirty="0" smtClean="0"/>
              <a:t>Consumption</a:t>
            </a:r>
          </a:p>
          <a:p>
            <a:pPr lvl="1"/>
            <a:r>
              <a:rPr lang="en-US" dirty="0" smtClean="0"/>
              <a:t>Active and Reactive</a:t>
            </a:r>
          </a:p>
          <a:p>
            <a:pPr lvl="1"/>
            <a:r>
              <a:rPr lang="en-US" dirty="0" smtClean="0"/>
              <a:t>Voltage</a:t>
            </a:r>
          </a:p>
          <a:p>
            <a:pPr lvl="1"/>
            <a:r>
              <a:rPr lang="en-US" dirty="0" smtClean="0"/>
              <a:t>Current</a:t>
            </a:r>
          </a:p>
          <a:p>
            <a:r>
              <a:rPr lang="en-US" dirty="0" smtClean="0"/>
              <a:t>For every phase</a:t>
            </a:r>
          </a:p>
          <a:p>
            <a:r>
              <a:rPr lang="en-US" dirty="0" smtClean="0"/>
              <a:t>Every 15 minutes</a:t>
            </a:r>
          </a:p>
          <a:p>
            <a:r>
              <a:rPr lang="en-US" dirty="0" err="1" smtClean="0"/>
              <a:t>Realtime</a:t>
            </a:r>
            <a:r>
              <a:rPr lang="en-US" dirty="0" smtClean="0"/>
              <a:t> data to the customer</a:t>
            </a:r>
            <a:endParaRPr lang="en-US" dirty="0"/>
          </a:p>
        </p:txBody>
      </p:sp>
      <p:sp>
        <p:nvSpPr>
          <p:cNvPr id="4" name="Rektangel med rundade hörn 3"/>
          <p:cNvSpPr/>
          <p:nvPr/>
        </p:nvSpPr>
        <p:spPr>
          <a:xfrm>
            <a:off x="5158409" y="1948070"/>
            <a:ext cx="2673626" cy="17194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From 1 value per hour</a:t>
            </a:r>
          </a:p>
          <a:p>
            <a:pPr algn="ctr"/>
            <a:r>
              <a:rPr lang="en-US" dirty="0" smtClean="0"/>
              <a:t>To 13 per 15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785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mtClean="0">
                <a:ea typeface="ＭＳ Ｐゴシック" panose="020B0600070205080204" pitchFamily="34" charset="-128"/>
              </a:rPr>
              <a:t>AiMiR</a:t>
            </a:r>
          </a:p>
        </p:txBody>
      </p:sp>
      <p:sp>
        <p:nvSpPr>
          <p:cNvPr id="19459" name="Platshållare för innehåll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/>
            <a:r>
              <a:rPr lang="sv-SE" altLang="sv-SE" smtClean="0">
                <a:ea typeface="ＭＳ Ｐゴシック" panose="020B0600070205080204" pitchFamily="34" charset="-128"/>
              </a:rPr>
              <a:t>ZigBee based AMI system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4448175" y="2195513"/>
            <a:ext cx="1071563" cy="820737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>
            <a:lvl1pPr defTabSz="871538">
              <a:spcBef>
                <a:spcPct val="20000"/>
              </a:spcBef>
              <a:tabLst>
                <a:tab pos="185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71538">
              <a:spcBef>
                <a:spcPct val="20000"/>
              </a:spcBef>
              <a:tabLst>
                <a:tab pos="185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71538">
              <a:spcBef>
                <a:spcPct val="20000"/>
              </a:spcBef>
              <a:buChar char="•"/>
              <a:tabLst>
                <a:tab pos="185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71538">
              <a:spcBef>
                <a:spcPct val="20000"/>
              </a:spcBef>
              <a:buChar char="–"/>
              <a:tabLst>
                <a:tab pos="185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71538">
              <a:spcBef>
                <a:spcPct val="20000"/>
              </a:spcBef>
              <a:buChar char="»"/>
              <a:tabLst>
                <a:tab pos="185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5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5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5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5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sv-SE" altLang="sv-SE" sz="1800"/>
              <a:t>Aimir </a:t>
            </a:r>
          </a:p>
          <a:p>
            <a:pPr eaLnBrk="1" hangingPunct="1">
              <a:spcBef>
                <a:spcPct val="0"/>
              </a:spcBef>
            </a:pPr>
            <a:r>
              <a:rPr lang="sv-SE" altLang="sv-SE" sz="1800"/>
              <a:t>server</a:t>
            </a:r>
          </a:p>
        </p:txBody>
      </p:sp>
      <p:sp>
        <p:nvSpPr>
          <p:cNvPr id="19461" name="Line 6"/>
          <p:cNvSpPr>
            <a:spLocks noChangeShapeType="1"/>
          </p:cNvSpPr>
          <p:nvPr/>
        </p:nvSpPr>
        <p:spPr bwMode="auto">
          <a:xfrm flipV="1">
            <a:off x="2178050" y="2400300"/>
            <a:ext cx="2270125" cy="1303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/>
          <a:p>
            <a:endParaRPr lang="sv-SE"/>
          </a:p>
        </p:txBody>
      </p:sp>
      <p:sp>
        <p:nvSpPr>
          <p:cNvPr id="19462" name="Line 7"/>
          <p:cNvSpPr>
            <a:spLocks noChangeShapeType="1"/>
          </p:cNvSpPr>
          <p:nvPr/>
        </p:nvSpPr>
        <p:spPr bwMode="auto">
          <a:xfrm flipV="1">
            <a:off x="2178050" y="2641600"/>
            <a:ext cx="2270125" cy="164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/>
          <a:p>
            <a:endParaRPr lang="sv-SE"/>
          </a:p>
        </p:txBody>
      </p:sp>
      <p:sp>
        <p:nvSpPr>
          <p:cNvPr id="19463" name="Line 8"/>
          <p:cNvSpPr>
            <a:spLocks noChangeShapeType="1"/>
          </p:cNvSpPr>
          <p:nvPr/>
        </p:nvSpPr>
        <p:spPr bwMode="auto">
          <a:xfrm flipV="1">
            <a:off x="2871788" y="3016250"/>
            <a:ext cx="1576387" cy="1544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/>
          <a:p>
            <a:endParaRPr lang="sv-SE"/>
          </a:p>
        </p:txBody>
      </p:sp>
      <p:sp>
        <p:nvSpPr>
          <p:cNvPr id="19464" name="Line 9"/>
          <p:cNvSpPr>
            <a:spLocks noChangeShapeType="1"/>
          </p:cNvSpPr>
          <p:nvPr/>
        </p:nvSpPr>
        <p:spPr bwMode="auto">
          <a:xfrm flipV="1">
            <a:off x="3502025" y="3016250"/>
            <a:ext cx="1166813" cy="1751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/>
          <a:p>
            <a:endParaRPr lang="sv-SE"/>
          </a:p>
        </p:txBody>
      </p:sp>
      <p:sp>
        <p:nvSpPr>
          <p:cNvPr id="19465" name="Line 10"/>
          <p:cNvSpPr>
            <a:spLocks noChangeShapeType="1"/>
          </p:cNvSpPr>
          <p:nvPr/>
        </p:nvSpPr>
        <p:spPr bwMode="auto">
          <a:xfrm flipV="1">
            <a:off x="4448175" y="3016250"/>
            <a:ext cx="441325" cy="1751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/>
          <a:p>
            <a:endParaRPr lang="sv-SE"/>
          </a:p>
        </p:txBody>
      </p:sp>
      <p:sp>
        <p:nvSpPr>
          <p:cNvPr id="19466" name="Line 11"/>
          <p:cNvSpPr>
            <a:spLocks noChangeShapeType="1"/>
          </p:cNvSpPr>
          <p:nvPr/>
        </p:nvSpPr>
        <p:spPr bwMode="auto">
          <a:xfrm flipH="1" flipV="1">
            <a:off x="5110163" y="3016250"/>
            <a:ext cx="93662" cy="1751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/>
          <a:p>
            <a:endParaRPr lang="sv-SE"/>
          </a:p>
        </p:txBody>
      </p:sp>
      <p:sp>
        <p:nvSpPr>
          <p:cNvPr id="19467" name="Line 12"/>
          <p:cNvSpPr>
            <a:spLocks noChangeShapeType="1"/>
          </p:cNvSpPr>
          <p:nvPr/>
        </p:nvSpPr>
        <p:spPr bwMode="auto">
          <a:xfrm flipH="1" flipV="1">
            <a:off x="5330825" y="3016250"/>
            <a:ext cx="346075" cy="1751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/>
          <a:p>
            <a:endParaRPr lang="sv-SE"/>
          </a:p>
        </p:txBody>
      </p:sp>
      <p:sp>
        <p:nvSpPr>
          <p:cNvPr id="19468" name="Line 13"/>
          <p:cNvSpPr>
            <a:spLocks noChangeShapeType="1"/>
          </p:cNvSpPr>
          <p:nvPr/>
        </p:nvSpPr>
        <p:spPr bwMode="auto">
          <a:xfrm flipH="1" flipV="1">
            <a:off x="5519738" y="3016250"/>
            <a:ext cx="820737" cy="1751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/>
          <a:p>
            <a:endParaRPr lang="sv-SE"/>
          </a:p>
        </p:txBody>
      </p:sp>
      <p:sp>
        <p:nvSpPr>
          <p:cNvPr id="19469" name="Line 14"/>
          <p:cNvSpPr>
            <a:spLocks noChangeShapeType="1"/>
          </p:cNvSpPr>
          <p:nvPr/>
        </p:nvSpPr>
        <p:spPr bwMode="auto">
          <a:xfrm flipH="1" flipV="1">
            <a:off x="5519738" y="2776538"/>
            <a:ext cx="1262062" cy="150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/>
          <a:p>
            <a:endParaRPr lang="sv-SE"/>
          </a:p>
        </p:txBody>
      </p:sp>
      <p:sp>
        <p:nvSpPr>
          <p:cNvPr id="19470" name="Oval 16"/>
          <p:cNvSpPr>
            <a:spLocks noChangeArrowheads="1"/>
          </p:cNvSpPr>
          <p:nvPr/>
        </p:nvSpPr>
        <p:spPr bwMode="auto">
          <a:xfrm>
            <a:off x="4102100" y="5554663"/>
            <a:ext cx="284163" cy="309562"/>
          </a:xfrm>
          <a:prstGeom prst="ellipse">
            <a:avLst/>
          </a:prstGeom>
          <a:solidFill>
            <a:srgbClr val="333333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v-SE" altLang="sv-SE" sz="1800"/>
          </a:p>
        </p:txBody>
      </p:sp>
      <p:sp>
        <p:nvSpPr>
          <p:cNvPr id="19471" name="Oval 17"/>
          <p:cNvSpPr>
            <a:spLocks noChangeArrowheads="1"/>
          </p:cNvSpPr>
          <p:nvPr/>
        </p:nvSpPr>
        <p:spPr bwMode="auto">
          <a:xfrm>
            <a:off x="5534025" y="5570538"/>
            <a:ext cx="285750" cy="311150"/>
          </a:xfrm>
          <a:prstGeom prst="ellipse">
            <a:avLst/>
          </a:prstGeom>
          <a:solidFill>
            <a:srgbClr val="333333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v-SE" altLang="sv-SE" sz="1800"/>
          </a:p>
        </p:txBody>
      </p:sp>
      <p:sp>
        <p:nvSpPr>
          <p:cNvPr id="19472" name="Oval 18"/>
          <p:cNvSpPr>
            <a:spLocks noChangeArrowheads="1"/>
          </p:cNvSpPr>
          <p:nvPr/>
        </p:nvSpPr>
        <p:spPr bwMode="auto">
          <a:xfrm>
            <a:off x="6718300" y="4251325"/>
            <a:ext cx="285750" cy="309563"/>
          </a:xfrm>
          <a:prstGeom prst="ellipse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v-SE" altLang="sv-SE" sz="1800"/>
          </a:p>
        </p:txBody>
      </p:sp>
      <p:sp>
        <p:nvSpPr>
          <p:cNvPr id="19473" name="Oval 19"/>
          <p:cNvSpPr>
            <a:spLocks noChangeArrowheads="1"/>
          </p:cNvSpPr>
          <p:nvPr/>
        </p:nvSpPr>
        <p:spPr bwMode="auto">
          <a:xfrm>
            <a:off x="1892300" y="3600450"/>
            <a:ext cx="285750" cy="309563"/>
          </a:xfrm>
          <a:prstGeom prst="ellipse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v-SE" altLang="sv-SE" sz="1800"/>
          </a:p>
        </p:txBody>
      </p:sp>
      <p:sp>
        <p:nvSpPr>
          <p:cNvPr id="19474" name="Oval 20"/>
          <p:cNvSpPr>
            <a:spLocks noChangeArrowheads="1"/>
          </p:cNvSpPr>
          <p:nvPr/>
        </p:nvSpPr>
        <p:spPr bwMode="auto">
          <a:xfrm>
            <a:off x="6257925" y="4767263"/>
            <a:ext cx="285750" cy="309562"/>
          </a:xfrm>
          <a:prstGeom prst="ellipse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v-SE" altLang="sv-SE" sz="1800"/>
          </a:p>
        </p:txBody>
      </p:sp>
      <p:sp>
        <p:nvSpPr>
          <p:cNvPr id="19475" name="Oval 21"/>
          <p:cNvSpPr>
            <a:spLocks noChangeArrowheads="1"/>
          </p:cNvSpPr>
          <p:nvPr/>
        </p:nvSpPr>
        <p:spPr bwMode="auto">
          <a:xfrm>
            <a:off x="5564188" y="4748213"/>
            <a:ext cx="285750" cy="311150"/>
          </a:xfrm>
          <a:prstGeom prst="ellipse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v-SE" altLang="sv-SE" sz="1800"/>
          </a:p>
        </p:txBody>
      </p:sp>
      <p:sp>
        <p:nvSpPr>
          <p:cNvPr id="19476" name="Oval 22"/>
          <p:cNvSpPr>
            <a:spLocks noChangeArrowheads="1"/>
          </p:cNvSpPr>
          <p:nvPr/>
        </p:nvSpPr>
        <p:spPr bwMode="auto">
          <a:xfrm>
            <a:off x="5060950" y="4732338"/>
            <a:ext cx="285750" cy="309562"/>
          </a:xfrm>
          <a:prstGeom prst="ellipse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v-SE" altLang="sv-SE" sz="1800"/>
          </a:p>
        </p:txBody>
      </p:sp>
      <p:sp>
        <p:nvSpPr>
          <p:cNvPr id="19477" name="Oval 23"/>
          <p:cNvSpPr>
            <a:spLocks noChangeArrowheads="1"/>
          </p:cNvSpPr>
          <p:nvPr/>
        </p:nvSpPr>
        <p:spPr bwMode="auto">
          <a:xfrm>
            <a:off x="4291013" y="4765675"/>
            <a:ext cx="285750" cy="309563"/>
          </a:xfrm>
          <a:prstGeom prst="ellipse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v-SE" altLang="sv-SE" sz="1800"/>
          </a:p>
        </p:txBody>
      </p:sp>
      <p:sp>
        <p:nvSpPr>
          <p:cNvPr id="19478" name="Oval 24"/>
          <p:cNvSpPr>
            <a:spLocks noChangeArrowheads="1"/>
          </p:cNvSpPr>
          <p:nvPr/>
        </p:nvSpPr>
        <p:spPr bwMode="auto">
          <a:xfrm>
            <a:off x="3311525" y="4732338"/>
            <a:ext cx="285750" cy="309562"/>
          </a:xfrm>
          <a:prstGeom prst="ellipse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v-SE" altLang="sv-SE" sz="1800"/>
          </a:p>
        </p:txBody>
      </p:sp>
      <p:sp>
        <p:nvSpPr>
          <p:cNvPr id="19479" name="Oval 25"/>
          <p:cNvSpPr>
            <a:spLocks noChangeArrowheads="1"/>
          </p:cNvSpPr>
          <p:nvPr/>
        </p:nvSpPr>
        <p:spPr bwMode="auto">
          <a:xfrm>
            <a:off x="2617788" y="4491038"/>
            <a:ext cx="285750" cy="311150"/>
          </a:xfrm>
          <a:prstGeom prst="ellipse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v-SE" altLang="sv-SE" sz="1800"/>
          </a:p>
        </p:txBody>
      </p:sp>
      <p:sp>
        <p:nvSpPr>
          <p:cNvPr id="19480" name="Oval 26"/>
          <p:cNvSpPr>
            <a:spLocks noChangeArrowheads="1"/>
          </p:cNvSpPr>
          <p:nvPr/>
        </p:nvSpPr>
        <p:spPr bwMode="auto">
          <a:xfrm>
            <a:off x="1924050" y="4216400"/>
            <a:ext cx="285750" cy="309563"/>
          </a:xfrm>
          <a:prstGeom prst="ellipse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v-SE" altLang="sv-SE" sz="1800"/>
          </a:p>
        </p:txBody>
      </p:sp>
      <p:sp>
        <p:nvSpPr>
          <p:cNvPr id="19481" name="Oval 27"/>
          <p:cNvSpPr>
            <a:spLocks noChangeArrowheads="1"/>
          </p:cNvSpPr>
          <p:nvPr/>
        </p:nvSpPr>
        <p:spPr bwMode="auto">
          <a:xfrm>
            <a:off x="1643063" y="5021263"/>
            <a:ext cx="284162" cy="309562"/>
          </a:xfrm>
          <a:prstGeom prst="ellipse">
            <a:avLst/>
          </a:prstGeom>
          <a:solidFill>
            <a:srgbClr val="333333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v-SE" altLang="sv-SE" sz="1800"/>
          </a:p>
        </p:txBody>
      </p:sp>
      <p:sp>
        <p:nvSpPr>
          <p:cNvPr id="19482" name="Oval 28"/>
          <p:cNvSpPr>
            <a:spLocks noChangeArrowheads="1"/>
          </p:cNvSpPr>
          <p:nvPr/>
        </p:nvSpPr>
        <p:spPr bwMode="auto">
          <a:xfrm>
            <a:off x="2066925" y="4732338"/>
            <a:ext cx="284163" cy="309562"/>
          </a:xfrm>
          <a:prstGeom prst="ellipse">
            <a:avLst/>
          </a:prstGeom>
          <a:solidFill>
            <a:srgbClr val="333333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v-SE" altLang="sv-SE" sz="1800"/>
          </a:p>
        </p:txBody>
      </p:sp>
      <p:sp>
        <p:nvSpPr>
          <p:cNvPr id="19483" name="Oval 29"/>
          <p:cNvSpPr>
            <a:spLocks noChangeArrowheads="1"/>
          </p:cNvSpPr>
          <p:nvPr/>
        </p:nvSpPr>
        <p:spPr bwMode="auto">
          <a:xfrm>
            <a:off x="1498600" y="4456113"/>
            <a:ext cx="284163" cy="309562"/>
          </a:xfrm>
          <a:prstGeom prst="ellipse">
            <a:avLst/>
          </a:prstGeom>
          <a:solidFill>
            <a:srgbClr val="333333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v-SE" altLang="sv-SE" sz="1800"/>
          </a:p>
        </p:txBody>
      </p:sp>
      <p:sp>
        <p:nvSpPr>
          <p:cNvPr id="19484" name="Oval 30"/>
          <p:cNvSpPr>
            <a:spLocks noChangeArrowheads="1"/>
          </p:cNvSpPr>
          <p:nvPr/>
        </p:nvSpPr>
        <p:spPr bwMode="auto">
          <a:xfrm>
            <a:off x="1355725" y="2706688"/>
            <a:ext cx="285750" cy="309562"/>
          </a:xfrm>
          <a:prstGeom prst="ellipse">
            <a:avLst/>
          </a:prstGeom>
          <a:solidFill>
            <a:srgbClr val="333333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v-SE" altLang="sv-SE" sz="1800"/>
          </a:p>
        </p:txBody>
      </p:sp>
      <p:sp>
        <p:nvSpPr>
          <p:cNvPr id="19485" name="Oval 31"/>
          <p:cNvSpPr>
            <a:spLocks noChangeArrowheads="1"/>
          </p:cNvSpPr>
          <p:nvPr/>
        </p:nvSpPr>
        <p:spPr bwMode="auto">
          <a:xfrm>
            <a:off x="1498600" y="3155950"/>
            <a:ext cx="285750" cy="309563"/>
          </a:xfrm>
          <a:prstGeom prst="ellipse">
            <a:avLst/>
          </a:prstGeom>
          <a:solidFill>
            <a:srgbClr val="333333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v-SE" altLang="sv-SE" sz="1800"/>
          </a:p>
        </p:txBody>
      </p:sp>
      <p:sp>
        <p:nvSpPr>
          <p:cNvPr id="19486" name="Oval 32"/>
          <p:cNvSpPr>
            <a:spLocks noChangeArrowheads="1"/>
          </p:cNvSpPr>
          <p:nvPr/>
        </p:nvSpPr>
        <p:spPr bwMode="auto">
          <a:xfrm>
            <a:off x="1357313" y="3754438"/>
            <a:ext cx="285750" cy="309562"/>
          </a:xfrm>
          <a:prstGeom prst="ellipse">
            <a:avLst/>
          </a:prstGeom>
          <a:solidFill>
            <a:srgbClr val="333333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v-SE" altLang="sv-SE" sz="1800"/>
          </a:p>
        </p:txBody>
      </p:sp>
      <p:sp>
        <p:nvSpPr>
          <p:cNvPr id="19487" name="Oval 33"/>
          <p:cNvSpPr>
            <a:spLocks noChangeArrowheads="1"/>
          </p:cNvSpPr>
          <p:nvPr/>
        </p:nvSpPr>
        <p:spPr bwMode="auto">
          <a:xfrm>
            <a:off x="4448175" y="5260975"/>
            <a:ext cx="285750" cy="309563"/>
          </a:xfrm>
          <a:prstGeom prst="ellipse">
            <a:avLst/>
          </a:prstGeom>
          <a:solidFill>
            <a:srgbClr val="333333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v-SE" altLang="sv-SE" sz="1800"/>
          </a:p>
        </p:txBody>
      </p:sp>
      <p:sp>
        <p:nvSpPr>
          <p:cNvPr id="19488" name="Oval 34"/>
          <p:cNvSpPr>
            <a:spLocks noChangeArrowheads="1"/>
          </p:cNvSpPr>
          <p:nvPr/>
        </p:nvSpPr>
        <p:spPr bwMode="auto">
          <a:xfrm>
            <a:off x="3816350" y="5076825"/>
            <a:ext cx="285750" cy="309563"/>
          </a:xfrm>
          <a:prstGeom prst="ellipse">
            <a:avLst/>
          </a:prstGeom>
          <a:solidFill>
            <a:srgbClr val="333333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v-SE" altLang="sv-SE" sz="1800"/>
          </a:p>
        </p:txBody>
      </p:sp>
      <p:sp>
        <p:nvSpPr>
          <p:cNvPr id="19489" name="Oval 35"/>
          <p:cNvSpPr>
            <a:spLocks noChangeArrowheads="1"/>
          </p:cNvSpPr>
          <p:nvPr/>
        </p:nvSpPr>
        <p:spPr bwMode="auto">
          <a:xfrm>
            <a:off x="3311525" y="5414963"/>
            <a:ext cx="285750" cy="311150"/>
          </a:xfrm>
          <a:prstGeom prst="ellipse">
            <a:avLst/>
          </a:prstGeom>
          <a:solidFill>
            <a:srgbClr val="333333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v-SE" altLang="sv-SE" sz="1800"/>
          </a:p>
        </p:txBody>
      </p:sp>
      <p:sp>
        <p:nvSpPr>
          <p:cNvPr id="19490" name="Oval 36"/>
          <p:cNvSpPr>
            <a:spLocks noChangeArrowheads="1"/>
          </p:cNvSpPr>
          <p:nvPr/>
        </p:nvSpPr>
        <p:spPr bwMode="auto">
          <a:xfrm>
            <a:off x="2617788" y="5518150"/>
            <a:ext cx="285750" cy="309563"/>
          </a:xfrm>
          <a:prstGeom prst="ellipse">
            <a:avLst/>
          </a:prstGeom>
          <a:solidFill>
            <a:srgbClr val="333333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v-SE" altLang="sv-SE" sz="1800"/>
          </a:p>
        </p:txBody>
      </p:sp>
      <p:sp>
        <p:nvSpPr>
          <p:cNvPr id="19491" name="Oval 37"/>
          <p:cNvSpPr>
            <a:spLocks noChangeArrowheads="1"/>
          </p:cNvSpPr>
          <p:nvPr/>
        </p:nvSpPr>
        <p:spPr bwMode="auto">
          <a:xfrm>
            <a:off x="2871788" y="5021263"/>
            <a:ext cx="284162" cy="309562"/>
          </a:xfrm>
          <a:prstGeom prst="ellipse">
            <a:avLst/>
          </a:prstGeom>
          <a:solidFill>
            <a:srgbClr val="333333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v-SE" altLang="sv-SE" sz="1800"/>
          </a:p>
        </p:txBody>
      </p:sp>
      <p:sp>
        <p:nvSpPr>
          <p:cNvPr id="19492" name="Oval 38"/>
          <p:cNvSpPr>
            <a:spLocks noChangeArrowheads="1"/>
          </p:cNvSpPr>
          <p:nvPr/>
        </p:nvSpPr>
        <p:spPr bwMode="auto">
          <a:xfrm>
            <a:off x="2209800" y="5191125"/>
            <a:ext cx="285750" cy="311150"/>
          </a:xfrm>
          <a:prstGeom prst="ellipse">
            <a:avLst/>
          </a:prstGeom>
          <a:solidFill>
            <a:srgbClr val="333333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v-SE" altLang="sv-SE" sz="1800"/>
          </a:p>
        </p:txBody>
      </p:sp>
      <p:sp>
        <p:nvSpPr>
          <p:cNvPr id="19493" name="Oval 40"/>
          <p:cNvSpPr>
            <a:spLocks noChangeArrowheads="1"/>
          </p:cNvSpPr>
          <p:nvPr/>
        </p:nvSpPr>
        <p:spPr bwMode="auto">
          <a:xfrm>
            <a:off x="7004050" y="5640388"/>
            <a:ext cx="284163" cy="311150"/>
          </a:xfrm>
          <a:prstGeom prst="ellipse">
            <a:avLst/>
          </a:prstGeom>
          <a:solidFill>
            <a:srgbClr val="333333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v-SE" altLang="sv-SE" sz="1800"/>
          </a:p>
        </p:txBody>
      </p:sp>
      <p:sp>
        <p:nvSpPr>
          <p:cNvPr id="19494" name="Oval 41"/>
          <p:cNvSpPr>
            <a:spLocks noChangeArrowheads="1"/>
          </p:cNvSpPr>
          <p:nvPr/>
        </p:nvSpPr>
        <p:spPr bwMode="auto">
          <a:xfrm>
            <a:off x="6434138" y="5330825"/>
            <a:ext cx="284162" cy="309563"/>
          </a:xfrm>
          <a:prstGeom prst="ellipse">
            <a:avLst/>
          </a:prstGeom>
          <a:solidFill>
            <a:srgbClr val="333333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v-SE" altLang="sv-SE" sz="1800"/>
          </a:p>
        </p:txBody>
      </p:sp>
      <p:sp>
        <p:nvSpPr>
          <p:cNvPr id="19495" name="Oval 42"/>
          <p:cNvSpPr>
            <a:spLocks noChangeArrowheads="1"/>
          </p:cNvSpPr>
          <p:nvPr/>
        </p:nvSpPr>
        <p:spPr bwMode="auto">
          <a:xfrm>
            <a:off x="6115050" y="5797550"/>
            <a:ext cx="285750" cy="311150"/>
          </a:xfrm>
          <a:prstGeom prst="ellipse">
            <a:avLst/>
          </a:prstGeom>
          <a:solidFill>
            <a:srgbClr val="333333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v-SE" altLang="sv-SE" sz="1800"/>
          </a:p>
        </p:txBody>
      </p:sp>
      <p:sp>
        <p:nvSpPr>
          <p:cNvPr id="19496" name="Oval 43"/>
          <p:cNvSpPr>
            <a:spLocks noChangeArrowheads="1"/>
          </p:cNvSpPr>
          <p:nvPr/>
        </p:nvSpPr>
        <p:spPr bwMode="auto">
          <a:xfrm>
            <a:off x="5973763" y="5245100"/>
            <a:ext cx="284162" cy="309563"/>
          </a:xfrm>
          <a:prstGeom prst="ellipse">
            <a:avLst/>
          </a:prstGeom>
          <a:solidFill>
            <a:srgbClr val="333333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v-SE" altLang="sv-SE" sz="1800"/>
          </a:p>
        </p:txBody>
      </p:sp>
      <p:sp>
        <p:nvSpPr>
          <p:cNvPr id="19497" name="Oval 44"/>
          <p:cNvSpPr>
            <a:spLocks noChangeArrowheads="1"/>
          </p:cNvSpPr>
          <p:nvPr/>
        </p:nvSpPr>
        <p:spPr bwMode="auto">
          <a:xfrm>
            <a:off x="5203825" y="5230813"/>
            <a:ext cx="285750" cy="309562"/>
          </a:xfrm>
          <a:prstGeom prst="ellipse">
            <a:avLst/>
          </a:prstGeom>
          <a:solidFill>
            <a:srgbClr val="333333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v-SE" altLang="sv-SE" sz="1800"/>
          </a:p>
        </p:txBody>
      </p:sp>
      <p:sp>
        <p:nvSpPr>
          <p:cNvPr id="19498" name="Oval 45"/>
          <p:cNvSpPr>
            <a:spLocks noChangeArrowheads="1"/>
          </p:cNvSpPr>
          <p:nvPr/>
        </p:nvSpPr>
        <p:spPr bwMode="auto">
          <a:xfrm>
            <a:off x="4824413" y="5659438"/>
            <a:ext cx="285750" cy="309562"/>
          </a:xfrm>
          <a:prstGeom prst="ellipse">
            <a:avLst/>
          </a:prstGeom>
          <a:solidFill>
            <a:srgbClr val="333333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v-SE" altLang="sv-SE" sz="1800"/>
          </a:p>
        </p:txBody>
      </p:sp>
      <p:sp>
        <p:nvSpPr>
          <p:cNvPr id="19499" name="Oval 48"/>
          <p:cNvSpPr>
            <a:spLocks noChangeArrowheads="1"/>
          </p:cNvSpPr>
          <p:nvPr/>
        </p:nvSpPr>
        <p:spPr bwMode="auto">
          <a:xfrm>
            <a:off x="7431088" y="5208588"/>
            <a:ext cx="284162" cy="309562"/>
          </a:xfrm>
          <a:prstGeom prst="ellipse">
            <a:avLst/>
          </a:prstGeom>
          <a:solidFill>
            <a:srgbClr val="333333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v-SE" altLang="sv-SE" sz="1800"/>
          </a:p>
        </p:txBody>
      </p:sp>
      <p:sp>
        <p:nvSpPr>
          <p:cNvPr id="19500" name="Oval 49"/>
          <p:cNvSpPr>
            <a:spLocks noChangeArrowheads="1"/>
          </p:cNvSpPr>
          <p:nvPr/>
        </p:nvSpPr>
        <p:spPr bwMode="auto">
          <a:xfrm>
            <a:off x="7315200" y="4576763"/>
            <a:ext cx="284163" cy="309562"/>
          </a:xfrm>
          <a:prstGeom prst="ellipse">
            <a:avLst/>
          </a:prstGeom>
          <a:solidFill>
            <a:srgbClr val="333333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v-SE" altLang="sv-SE" sz="1800"/>
          </a:p>
        </p:txBody>
      </p:sp>
      <p:sp>
        <p:nvSpPr>
          <p:cNvPr id="19501" name="Oval 50"/>
          <p:cNvSpPr>
            <a:spLocks noChangeArrowheads="1"/>
          </p:cNvSpPr>
          <p:nvPr/>
        </p:nvSpPr>
        <p:spPr bwMode="auto">
          <a:xfrm>
            <a:off x="7288213" y="3976688"/>
            <a:ext cx="285750" cy="309562"/>
          </a:xfrm>
          <a:prstGeom prst="ellipse">
            <a:avLst/>
          </a:prstGeom>
          <a:solidFill>
            <a:srgbClr val="333333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v-SE" altLang="sv-SE" sz="1800"/>
          </a:p>
        </p:txBody>
      </p:sp>
      <p:sp>
        <p:nvSpPr>
          <p:cNvPr id="19502" name="Oval 51"/>
          <p:cNvSpPr>
            <a:spLocks noChangeArrowheads="1"/>
          </p:cNvSpPr>
          <p:nvPr/>
        </p:nvSpPr>
        <p:spPr bwMode="auto">
          <a:xfrm>
            <a:off x="6859588" y="4921250"/>
            <a:ext cx="285750" cy="309563"/>
          </a:xfrm>
          <a:prstGeom prst="ellipse">
            <a:avLst/>
          </a:prstGeom>
          <a:solidFill>
            <a:srgbClr val="333333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v-SE" altLang="sv-SE" sz="1800"/>
          </a:p>
        </p:txBody>
      </p:sp>
      <p:sp>
        <p:nvSpPr>
          <p:cNvPr id="19503" name="Line 52"/>
          <p:cNvSpPr>
            <a:spLocks noChangeShapeType="1"/>
          </p:cNvSpPr>
          <p:nvPr/>
        </p:nvSpPr>
        <p:spPr bwMode="auto">
          <a:xfrm>
            <a:off x="1531938" y="3016250"/>
            <a:ext cx="79375" cy="13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/>
          <a:p>
            <a:endParaRPr lang="sv-SE"/>
          </a:p>
        </p:txBody>
      </p:sp>
      <p:sp>
        <p:nvSpPr>
          <p:cNvPr id="19504" name="Line 53"/>
          <p:cNvSpPr>
            <a:spLocks noChangeShapeType="1"/>
          </p:cNvSpPr>
          <p:nvPr/>
        </p:nvSpPr>
        <p:spPr bwMode="auto">
          <a:xfrm flipV="1">
            <a:off x="1531938" y="3465513"/>
            <a:ext cx="1095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/>
          <a:p>
            <a:endParaRPr lang="sv-SE"/>
          </a:p>
        </p:txBody>
      </p:sp>
      <p:sp>
        <p:nvSpPr>
          <p:cNvPr id="19505" name="Line 54"/>
          <p:cNvSpPr>
            <a:spLocks noChangeShapeType="1"/>
          </p:cNvSpPr>
          <p:nvPr/>
        </p:nvSpPr>
        <p:spPr bwMode="auto">
          <a:xfrm flipV="1">
            <a:off x="1643063" y="3840163"/>
            <a:ext cx="284162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/>
          <a:p>
            <a:endParaRPr lang="sv-SE"/>
          </a:p>
        </p:txBody>
      </p:sp>
      <p:sp>
        <p:nvSpPr>
          <p:cNvPr id="19506" name="Line 55"/>
          <p:cNvSpPr>
            <a:spLocks noChangeShapeType="1"/>
          </p:cNvSpPr>
          <p:nvPr/>
        </p:nvSpPr>
        <p:spPr bwMode="auto">
          <a:xfrm flipV="1">
            <a:off x="1784350" y="4456113"/>
            <a:ext cx="142875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/>
          <a:p>
            <a:endParaRPr lang="sv-SE"/>
          </a:p>
        </p:txBody>
      </p:sp>
      <p:sp>
        <p:nvSpPr>
          <p:cNvPr id="19507" name="Line 56"/>
          <p:cNvSpPr>
            <a:spLocks noChangeShapeType="1"/>
          </p:cNvSpPr>
          <p:nvPr/>
        </p:nvSpPr>
        <p:spPr bwMode="auto">
          <a:xfrm flipH="1" flipV="1">
            <a:off x="1704975" y="4765675"/>
            <a:ext cx="77788" cy="255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/>
          <a:p>
            <a:endParaRPr lang="sv-SE"/>
          </a:p>
        </p:txBody>
      </p:sp>
      <p:sp>
        <p:nvSpPr>
          <p:cNvPr id="19508" name="Line 57"/>
          <p:cNvSpPr>
            <a:spLocks noChangeShapeType="1"/>
          </p:cNvSpPr>
          <p:nvPr/>
        </p:nvSpPr>
        <p:spPr bwMode="auto">
          <a:xfrm flipV="1">
            <a:off x="2351088" y="4732338"/>
            <a:ext cx="266700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/>
          <a:p>
            <a:endParaRPr lang="sv-SE"/>
          </a:p>
        </p:txBody>
      </p:sp>
      <p:sp>
        <p:nvSpPr>
          <p:cNvPr id="19509" name="Line 58"/>
          <p:cNvSpPr>
            <a:spLocks noChangeShapeType="1"/>
          </p:cNvSpPr>
          <p:nvPr/>
        </p:nvSpPr>
        <p:spPr bwMode="auto">
          <a:xfrm flipV="1">
            <a:off x="3122613" y="4954588"/>
            <a:ext cx="220662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/>
          <a:p>
            <a:endParaRPr lang="sv-SE"/>
          </a:p>
        </p:txBody>
      </p:sp>
      <p:sp>
        <p:nvSpPr>
          <p:cNvPr id="19510" name="Line 59"/>
          <p:cNvSpPr>
            <a:spLocks noChangeShapeType="1"/>
          </p:cNvSpPr>
          <p:nvPr/>
        </p:nvSpPr>
        <p:spPr bwMode="auto">
          <a:xfrm flipV="1">
            <a:off x="2495550" y="5208588"/>
            <a:ext cx="407988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/>
          <a:p>
            <a:endParaRPr lang="sv-SE"/>
          </a:p>
        </p:txBody>
      </p:sp>
      <p:sp>
        <p:nvSpPr>
          <p:cNvPr id="19511" name="Line 60"/>
          <p:cNvSpPr>
            <a:spLocks noChangeShapeType="1"/>
          </p:cNvSpPr>
          <p:nvPr/>
        </p:nvSpPr>
        <p:spPr bwMode="auto">
          <a:xfrm flipH="1">
            <a:off x="2808288" y="5260975"/>
            <a:ext cx="95250" cy="293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/>
          <a:p>
            <a:endParaRPr lang="sv-SE"/>
          </a:p>
        </p:txBody>
      </p:sp>
      <p:sp>
        <p:nvSpPr>
          <p:cNvPr id="19512" name="Line 61"/>
          <p:cNvSpPr>
            <a:spLocks noChangeShapeType="1"/>
          </p:cNvSpPr>
          <p:nvPr/>
        </p:nvSpPr>
        <p:spPr bwMode="auto">
          <a:xfrm>
            <a:off x="3438525" y="5041900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/>
          <a:p>
            <a:endParaRPr lang="sv-SE"/>
          </a:p>
        </p:txBody>
      </p:sp>
      <p:sp>
        <p:nvSpPr>
          <p:cNvPr id="19513" name="Line 62"/>
          <p:cNvSpPr>
            <a:spLocks noChangeShapeType="1"/>
          </p:cNvSpPr>
          <p:nvPr/>
        </p:nvSpPr>
        <p:spPr bwMode="auto">
          <a:xfrm flipH="1">
            <a:off x="4038600" y="5021263"/>
            <a:ext cx="284163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/>
          <a:p>
            <a:endParaRPr lang="sv-SE"/>
          </a:p>
        </p:txBody>
      </p:sp>
      <p:sp>
        <p:nvSpPr>
          <p:cNvPr id="19514" name="Line 63"/>
          <p:cNvSpPr>
            <a:spLocks noChangeShapeType="1"/>
          </p:cNvSpPr>
          <p:nvPr/>
        </p:nvSpPr>
        <p:spPr bwMode="auto">
          <a:xfrm flipV="1">
            <a:off x="4291013" y="5076825"/>
            <a:ext cx="9525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/>
          <a:p>
            <a:endParaRPr lang="sv-SE"/>
          </a:p>
        </p:txBody>
      </p:sp>
      <p:sp>
        <p:nvSpPr>
          <p:cNvPr id="19515" name="Line 64"/>
          <p:cNvSpPr>
            <a:spLocks noChangeShapeType="1"/>
          </p:cNvSpPr>
          <p:nvPr/>
        </p:nvSpPr>
        <p:spPr bwMode="auto">
          <a:xfrm>
            <a:off x="4448175" y="5059363"/>
            <a:ext cx="128588" cy="201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/>
          <a:p>
            <a:endParaRPr lang="sv-SE"/>
          </a:p>
        </p:txBody>
      </p:sp>
      <p:sp>
        <p:nvSpPr>
          <p:cNvPr id="19516" name="Line 65"/>
          <p:cNvSpPr>
            <a:spLocks noChangeShapeType="1"/>
          </p:cNvSpPr>
          <p:nvPr/>
        </p:nvSpPr>
        <p:spPr bwMode="auto">
          <a:xfrm flipV="1">
            <a:off x="4953000" y="5041900"/>
            <a:ext cx="220663" cy="617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/>
          <a:p>
            <a:endParaRPr lang="sv-SE"/>
          </a:p>
        </p:txBody>
      </p:sp>
      <p:sp>
        <p:nvSpPr>
          <p:cNvPr id="19517" name="Line 66"/>
          <p:cNvSpPr>
            <a:spLocks noChangeShapeType="1"/>
          </p:cNvSpPr>
          <p:nvPr/>
        </p:nvSpPr>
        <p:spPr bwMode="auto">
          <a:xfrm flipH="1" flipV="1">
            <a:off x="5203825" y="5021263"/>
            <a:ext cx="127000" cy="309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/>
          <a:p>
            <a:endParaRPr lang="sv-SE"/>
          </a:p>
        </p:txBody>
      </p:sp>
      <p:sp>
        <p:nvSpPr>
          <p:cNvPr id="19518" name="Line 67"/>
          <p:cNvSpPr>
            <a:spLocks noChangeShapeType="1"/>
          </p:cNvSpPr>
          <p:nvPr/>
        </p:nvSpPr>
        <p:spPr bwMode="auto">
          <a:xfrm flipV="1">
            <a:off x="5676900" y="5059363"/>
            <a:ext cx="0" cy="51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/>
          <a:p>
            <a:endParaRPr lang="sv-SE"/>
          </a:p>
        </p:txBody>
      </p:sp>
      <p:sp>
        <p:nvSpPr>
          <p:cNvPr id="19519" name="Line 68"/>
          <p:cNvSpPr>
            <a:spLocks noChangeShapeType="1"/>
          </p:cNvSpPr>
          <p:nvPr/>
        </p:nvSpPr>
        <p:spPr bwMode="auto">
          <a:xfrm flipV="1">
            <a:off x="6323013" y="5570538"/>
            <a:ext cx="174625" cy="22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/>
          <a:p>
            <a:endParaRPr lang="sv-SE"/>
          </a:p>
        </p:txBody>
      </p:sp>
      <p:sp>
        <p:nvSpPr>
          <p:cNvPr id="19520" name="Line 69"/>
          <p:cNvSpPr>
            <a:spLocks noChangeShapeType="1"/>
          </p:cNvSpPr>
          <p:nvPr/>
        </p:nvSpPr>
        <p:spPr bwMode="auto">
          <a:xfrm flipH="1" flipV="1">
            <a:off x="6434138" y="5059363"/>
            <a:ext cx="109537" cy="271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/>
          <a:p>
            <a:endParaRPr lang="sv-SE"/>
          </a:p>
        </p:txBody>
      </p:sp>
      <p:sp>
        <p:nvSpPr>
          <p:cNvPr id="19521" name="Line 70"/>
          <p:cNvSpPr>
            <a:spLocks noChangeShapeType="1"/>
          </p:cNvSpPr>
          <p:nvPr/>
        </p:nvSpPr>
        <p:spPr bwMode="auto">
          <a:xfrm flipV="1">
            <a:off x="6115050" y="5059363"/>
            <a:ext cx="225425" cy="271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/>
          <a:p>
            <a:endParaRPr lang="sv-SE"/>
          </a:p>
        </p:txBody>
      </p:sp>
      <p:sp>
        <p:nvSpPr>
          <p:cNvPr id="19522" name="Line 71"/>
          <p:cNvSpPr>
            <a:spLocks noChangeShapeType="1"/>
          </p:cNvSpPr>
          <p:nvPr/>
        </p:nvSpPr>
        <p:spPr bwMode="auto">
          <a:xfrm flipH="1" flipV="1">
            <a:off x="7004050" y="4456113"/>
            <a:ext cx="311150" cy="276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/>
          <a:p>
            <a:endParaRPr lang="sv-SE"/>
          </a:p>
        </p:txBody>
      </p:sp>
      <p:sp>
        <p:nvSpPr>
          <p:cNvPr id="19523" name="Line 72"/>
          <p:cNvSpPr>
            <a:spLocks noChangeShapeType="1"/>
          </p:cNvSpPr>
          <p:nvPr/>
        </p:nvSpPr>
        <p:spPr bwMode="auto">
          <a:xfrm flipH="1">
            <a:off x="7004050" y="4216400"/>
            <a:ext cx="311150" cy="13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/>
          <a:p>
            <a:endParaRPr lang="sv-SE"/>
          </a:p>
        </p:txBody>
      </p:sp>
      <p:sp>
        <p:nvSpPr>
          <p:cNvPr id="19524" name="Line 73"/>
          <p:cNvSpPr>
            <a:spLocks noChangeShapeType="1"/>
          </p:cNvSpPr>
          <p:nvPr/>
        </p:nvSpPr>
        <p:spPr bwMode="auto">
          <a:xfrm flipH="1" flipV="1">
            <a:off x="6859588" y="4576763"/>
            <a:ext cx="144462" cy="344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/>
          <a:p>
            <a:endParaRPr lang="sv-SE"/>
          </a:p>
        </p:txBody>
      </p:sp>
      <p:sp>
        <p:nvSpPr>
          <p:cNvPr id="19525" name="Line 74"/>
          <p:cNvSpPr>
            <a:spLocks noChangeShapeType="1"/>
          </p:cNvSpPr>
          <p:nvPr/>
        </p:nvSpPr>
        <p:spPr bwMode="auto">
          <a:xfrm flipH="1" flipV="1">
            <a:off x="7145338" y="5143500"/>
            <a:ext cx="285750" cy="13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/>
          <a:p>
            <a:endParaRPr lang="sv-SE"/>
          </a:p>
        </p:txBody>
      </p:sp>
      <p:sp>
        <p:nvSpPr>
          <p:cNvPr id="19526" name="Line 75"/>
          <p:cNvSpPr>
            <a:spLocks noChangeShapeType="1"/>
          </p:cNvSpPr>
          <p:nvPr/>
        </p:nvSpPr>
        <p:spPr bwMode="auto">
          <a:xfrm flipH="1" flipV="1">
            <a:off x="7004050" y="5245100"/>
            <a:ext cx="141288" cy="395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 anchor="ctr"/>
          <a:lstStyle/>
          <a:p>
            <a:endParaRPr lang="sv-SE"/>
          </a:p>
        </p:txBody>
      </p:sp>
      <p:sp>
        <p:nvSpPr>
          <p:cNvPr id="19527" name="Text Box 76"/>
          <p:cNvSpPr txBox="1">
            <a:spLocks noChangeArrowheads="1"/>
          </p:cNvSpPr>
          <p:nvPr/>
        </p:nvSpPr>
        <p:spPr bwMode="auto">
          <a:xfrm>
            <a:off x="2614613" y="2641600"/>
            <a:ext cx="82073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>
            <a:spAutoFit/>
          </a:bodyPr>
          <a:lstStyle>
            <a:lvl1pPr defTabSz="962025">
              <a:spcBef>
                <a:spcPct val="20000"/>
              </a:spcBef>
              <a:tabLst>
                <a:tab pos="2047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2025">
              <a:spcBef>
                <a:spcPct val="20000"/>
              </a:spcBef>
              <a:tabLst>
                <a:tab pos="2047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2025">
              <a:spcBef>
                <a:spcPct val="20000"/>
              </a:spcBef>
              <a:buChar char="•"/>
              <a:tabLst>
                <a:tab pos="2047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2025">
              <a:spcBef>
                <a:spcPct val="20000"/>
              </a:spcBef>
              <a:buChar char="–"/>
              <a:tabLst>
                <a:tab pos="2047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2025">
              <a:spcBef>
                <a:spcPct val="20000"/>
              </a:spcBef>
              <a:buChar char="»"/>
              <a:tabLst>
                <a:tab pos="2047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2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47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2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47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2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47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2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47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sv-SE" altLang="sv-SE" sz="1800" b="1"/>
              <a:t>GPRS</a:t>
            </a:r>
          </a:p>
        </p:txBody>
      </p:sp>
      <p:sp>
        <p:nvSpPr>
          <p:cNvPr id="19528" name="Text Box 77"/>
          <p:cNvSpPr txBox="1">
            <a:spLocks noChangeArrowheads="1"/>
          </p:cNvSpPr>
          <p:nvPr/>
        </p:nvSpPr>
        <p:spPr bwMode="auto">
          <a:xfrm>
            <a:off x="6084888" y="3121025"/>
            <a:ext cx="73183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>
            <a:spAutoFit/>
          </a:bodyPr>
          <a:lstStyle>
            <a:lvl1pPr defTabSz="962025">
              <a:spcBef>
                <a:spcPct val="20000"/>
              </a:spcBef>
              <a:tabLst>
                <a:tab pos="2047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2025">
              <a:spcBef>
                <a:spcPct val="20000"/>
              </a:spcBef>
              <a:tabLst>
                <a:tab pos="2047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2025">
              <a:spcBef>
                <a:spcPct val="20000"/>
              </a:spcBef>
              <a:buChar char="•"/>
              <a:tabLst>
                <a:tab pos="2047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2025">
              <a:spcBef>
                <a:spcPct val="20000"/>
              </a:spcBef>
              <a:buChar char="–"/>
              <a:tabLst>
                <a:tab pos="2047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2025">
              <a:spcBef>
                <a:spcPct val="20000"/>
              </a:spcBef>
              <a:buChar char="»"/>
              <a:tabLst>
                <a:tab pos="2047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2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47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2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47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2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47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2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47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sv-SE" altLang="sv-SE" sz="1800" b="1"/>
              <a:t>Fiber</a:t>
            </a:r>
          </a:p>
        </p:txBody>
      </p:sp>
      <p:sp>
        <p:nvSpPr>
          <p:cNvPr id="19529" name="Text Box 79"/>
          <p:cNvSpPr txBox="1">
            <a:spLocks noChangeArrowheads="1"/>
          </p:cNvSpPr>
          <p:nvPr/>
        </p:nvSpPr>
        <p:spPr bwMode="auto">
          <a:xfrm>
            <a:off x="3597275" y="4548188"/>
            <a:ext cx="693738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>
            <a:spAutoFit/>
          </a:bodyPr>
          <a:lstStyle>
            <a:lvl1pPr defTabSz="962025">
              <a:spcBef>
                <a:spcPct val="20000"/>
              </a:spcBef>
              <a:tabLst>
                <a:tab pos="2047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2025">
              <a:spcBef>
                <a:spcPct val="20000"/>
              </a:spcBef>
              <a:tabLst>
                <a:tab pos="2047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2025">
              <a:spcBef>
                <a:spcPct val="20000"/>
              </a:spcBef>
              <a:buChar char="•"/>
              <a:tabLst>
                <a:tab pos="2047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2025">
              <a:spcBef>
                <a:spcPct val="20000"/>
              </a:spcBef>
              <a:buChar char="–"/>
              <a:tabLst>
                <a:tab pos="2047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2025">
              <a:spcBef>
                <a:spcPct val="20000"/>
              </a:spcBef>
              <a:buChar char="»"/>
              <a:tabLst>
                <a:tab pos="2047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2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47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2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47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2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47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2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47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sv-SE" altLang="sv-SE" sz="1800"/>
              <a:t>MCU</a:t>
            </a:r>
          </a:p>
        </p:txBody>
      </p:sp>
      <p:sp>
        <p:nvSpPr>
          <p:cNvPr id="19530" name="Text Box 80"/>
          <p:cNvSpPr txBox="1">
            <a:spLocks noChangeArrowheads="1"/>
          </p:cNvSpPr>
          <p:nvPr/>
        </p:nvSpPr>
        <p:spPr bwMode="auto">
          <a:xfrm>
            <a:off x="1585913" y="5518150"/>
            <a:ext cx="75723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>
            <a:spAutoFit/>
          </a:bodyPr>
          <a:lstStyle>
            <a:lvl1pPr defTabSz="962025">
              <a:spcBef>
                <a:spcPct val="20000"/>
              </a:spcBef>
              <a:tabLst>
                <a:tab pos="2047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2025">
              <a:spcBef>
                <a:spcPct val="20000"/>
              </a:spcBef>
              <a:tabLst>
                <a:tab pos="2047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2025">
              <a:spcBef>
                <a:spcPct val="20000"/>
              </a:spcBef>
              <a:buChar char="•"/>
              <a:tabLst>
                <a:tab pos="2047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2025">
              <a:spcBef>
                <a:spcPct val="20000"/>
              </a:spcBef>
              <a:buChar char="–"/>
              <a:tabLst>
                <a:tab pos="2047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2025">
              <a:spcBef>
                <a:spcPct val="20000"/>
              </a:spcBef>
              <a:buChar char="»"/>
              <a:tabLst>
                <a:tab pos="2047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2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47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2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47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2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47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2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47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sv-SE" altLang="sv-SE" sz="1800"/>
              <a:t>Meter</a:t>
            </a:r>
          </a:p>
        </p:txBody>
      </p:sp>
      <p:sp>
        <p:nvSpPr>
          <p:cNvPr id="19531" name="Text Box 81"/>
          <p:cNvSpPr txBox="1">
            <a:spLocks noChangeArrowheads="1"/>
          </p:cNvSpPr>
          <p:nvPr/>
        </p:nvSpPr>
        <p:spPr bwMode="auto">
          <a:xfrm>
            <a:off x="7766050" y="4286250"/>
            <a:ext cx="936933" cy="36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8" rIns="82936" bIns="41468">
            <a:spAutoFit/>
          </a:bodyPr>
          <a:lstStyle>
            <a:lvl1pPr defTabSz="962025">
              <a:spcBef>
                <a:spcPct val="20000"/>
              </a:spcBef>
              <a:tabLst>
                <a:tab pos="2047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2025">
              <a:spcBef>
                <a:spcPct val="20000"/>
              </a:spcBef>
              <a:tabLst>
                <a:tab pos="2047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2025">
              <a:spcBef>
                <a:spcPct val="20000"/>
              </a:spcBef>
              <a:buChar char="•"/>
              <a:tabLst>
                <a:tab pos="2047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2025">
              <a:spcBef>
                <a:spcPct val="20000"/>
              </a:spcBef>
              <a:buChar char="–"/>
              <a:tabLst>
                <a:tab pos="2047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2025">
              <a:spcBef>
                <a:spcPct val="20000"/>
              </a:spcBef>
              <a:buChar char="»"/>
              <a:tabLst>
                <a:tab pos="2047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2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47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2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47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2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47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2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47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sv-SE" altLang="sv-SE" sz="1800" b="1" dirty="0" err="1" smtClean="0"/>
              <a:t>ZigBee</a:t>
            </a:r>
            <a:endParaRPr lang="sv-SE" altLang="sv-SE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mtClean="0">
                <a:ea typeface="ＭＳ Ｐゴシック" panose="020B0600070205080204" pitchFamily="34" charset="-128"/>
              </a:rPr>
              <a:t>AiMiR facts</a:t>
            </a:r>
          </a:p>
        </p:txBody>
      </p:sp>
      <p:sp>
        <p:nvSpPr>
          <p:cNvPr id="20483" name="Platshållare för innehåll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Tx/>
              <a:buChar char="•"/>
            </a:pPr>
            <a:r>
              <a:rPr lang="sv-SE" altLang="sv-SE" sz="2400" dirty="0" smtClean="0">
                <a:ea typeface="ＭＳ Ｐゴシック" panose="020B0600070205080204" pitchFamily="34" charset="-128"/>
              </a:rPr>
              <a:t>270 000 </a:t>
            </a:r>
            <a:r>
              <a:rPr lang="sv-SE" altLang="sv-SE" sz="2400" dirty="0" err="1" smtClean="0">
                <a:ea typeface="ＭＳ Ｐゴシック" panose="020B0600070205080204" pitchFamily="34" charset="-128"/>
              </a:rPr>
              <a:t>electricity</a:t>
            </a:r>
            <a:r>
              <a:rPr lang="sv-SE" altLang="sv-SE" sz="2400" dirty="0" smtClean="0">
                <a:ea typeface="ＭＳ Ｐゴシック" panose="020B0600070205080204" pitchFamily="34" charset="-128"/>
              </a:rPr>
              <a:t> meters</a:t>
            </a:r>
          </a:p>
          <a:p>
            <a:pPr marL="457200" indent="-457200">
              <a:buFontTx/>
              <a:buChar char="•"/>
            </a:pPr>
            <a:r>
              <a:rPr lang="sv-SE" altLang="sv-SE" sz="2400" dirty="0" smtClean="0">
                <a:ea typeface="ＭＳ Ｐゴシック" panose="020B0600070205080204" pitchFamily="34" charset="-128"/>
              </a:rPr>
              <a:t>5000 </a:t>
            </a:r>
            <a:r>
              <a:rPr lang="sv-SE" altLang="sv-SE" sz="2400" dirty="0" err="1" smtClean="0">
                <a:ea typeface="ＭＳ Ｐゴシック" panose="020B0600070205080204" pitchFamily="34" charset="-128"/>
              </a:rPr>
              <a:t>district</a:t>
            </a:r>
            <a:r>
              <a:rPr lang="sv-SE" altLang="sv-SE" sz="2400" dirty="0" smtClean="0">
                <a:ea typeface="ＭＳ Ｐゴシック" panose="020B0600070205080204" pitchFamily="34" charset="-128"/>
              </a:rPr>
              <a:t> </a:t>
            </a:r>
            <a:r>
              <a:rPr lang="sv-SE" altLang="sv-SE" sz="2400" dirty="0" err="1" smtClean="0">
                <a:ea typeface="ＭＳ Ｐゴシック" panose="020B0600070205080204" pitchFamily="34" charset="-128"/>
              </a:rPr>
              <a:t>heating</a:t>
            </a:r>
            <a:r>
              <a:rPr lang="sv-SE" altLang="sv-SE" sz="2400" dirty="0" smtClean="0">
                <a:ea typeface="ＭＳ Ｐゴシック" panose="020B0600070205080204" pitchFamily="34" charset="-128"/>
              </a:rPr>
              <a:t> meters</a:t>
            </a:r>
          </a:p>
          <a:p>
            <a:pPr marL="457200" indent="-457200">
              <a:buFontTx/>
              <a:buChar char="•"/>
            </a:pPr>
            <a:r>
              <a:rPr lang="sv-SE" altLang="sv-SE" sz="2400" strike="sngStrike" dirty="0" smtClean="0">
                <a:ea typeface="ＭＳ Ｐゴシック" panose="020B0600070205080204" pitchFamily="34" charset="-128"/>
              </a:rPr>
              <a:t>3000 </a:t>
            </a:r>
            <a:r>
              <a:rPr lang="sv-SE" altLang="sv-SE" sz="2400" strike="sngStrike" dirty="0" err="1" smtClean="0">
                <a:ea typeface="ＭＳ Ｐゴシック" panose="020B0600070205080204" pitchFamily="34" charset="-128"/>
              </a:rPr>
              <a:t>water</a:t>
            </a:r>
            <a:r>
              <a:rPr lang="sv-SE" altLang="sv-SE" sz="2400" strike="sngStrike" dirty="0" smtClean="0">
                <a:ea typeface="ＭＳ Ｐゴシック" panose="020B0600070205080204" pitchFamily="34" charset="-128"/>
              </a:rPr>
              <a:t> meters</a:t>
            </a:r>
          </a:p>
          <a:p>
            <a:pPr marL="457200" indent="-457200">
              <a:buFontTx/>
              <a:buChar char="•"/>
            </a:pPr>
            <a:r>
              <a:rPr lang="sv-SE" altLang="sv-SE" sz="2400" dirty="0" smtClean="0">
                <a:ea typeface="ＭＳ Ｐゴシック" panose="020B0600070205080204" pitchFamily="34" charset="-128"/>
              </a:rPr>
              <a:t>8000 </a:t>
            </a:r>
            <a:r>
              <a:rPr lang="sv-SE" altLang="sv-SE" sz="2400" dirty="0" err="1" smtClean="0">
                <a:ea typeface="ＭＳ Ｐゴシック" panose="020B0600070205080204" pitchFamily="34" charset="-128"/>
              </a:rPr>
              <a:t>collector</a:t>
            </a:r>
            <a:r>
              <a:rPr lang="sv-SE" altLang="sv-SE" sz="2400" dirty="0" smtClean="0">
                <a:ea typeface="ＭＳ Ｐゴシック" panose="020B0600070205080204" pitchFamily="34" charset="-128"/>
              </a:rPr>
              <a:t> </a:t>
            </a:r>
            <a:r>
              <a:rPr lang="sv-SE" altLang="sv-SE" sz="2400" dirty="0" err="1" smtClean="0">
                <a:ea typeface="ＭＳ Ｐゴシック" panose="020B0600070205080204" pitchFamily="34" charset="-128"/>
              </a:rPr>
              <a:t>units</a:t>
            </a:r>
            <a:endParaRPr lang="sv-SE" altLang="sv-SE" sz="24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20484" name="Platshållare för innehåll 3"/>
          <p:cNvSpPr>
            <a:spLocks noGrp="1"/>
          </p:cNvSpPr>
          <p:nvPr>
            <p:ph sz="half" idx="4294967295"/>
          </p:nvPr>
        </p:nvSpPr>
        <p:spPr>
          <a:xfrm>
            <a:off x="5334000" y="1966913"/>
            <a:ext cx="3810000" cy="3900487"/>
          </a:xfrm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sv-SE" altLang="sv-SE" sz="2400" smtClean="0">
                <a:ea typeface="ＭＳ Ｐゴシック" panose="020B0600070205080204" pitchFamily="34" charset="-128"/>
              </a:rPr>
              <a:t>Self-healing radio network</a:t>
            </a:r>
          </a:p>
          <a:p>
            <a:pPr marL="457200" indent="-457200">
              <a:buFontTx/>
              <a:buChar char="•"/>
            </a:pPr>
            <a:r>
              <a:rPr lang="sv-SE" altLang="sv-SE" sz="2400" smtClean="0">
                <a:ea typeface="ＭＳ Ｐゴシック" panose="020B0600070205080204" pitchFamily="34" charset="-128"/>
              </a:rPr>
              <a:t>Redundancy in metering values</a:t>
            </a:r>
          </a:p>
          <a:p>
            <a:pPr marL="457200" indent="-457200">
              <a:buFontTx/>
              <a:buChar char="•"/>
            </a:pPr>
            <a:r>
              <a:rPr lang="sv-SE" altLang="sv-SE" sz="2400" smtClean="0">
                <a:ea typeface="ＭＳ Ｐゴシック" panose="020B0600070205080204" pitchFamily="34" charset="-128"/>
              </a:rPr>
              <a:t>Power quality data</a:t>
            </a:r>
          </a:p>
          <a:p>
            <a:pPr marL="457200" indent="-457200">
              <a:buFontTx/>
              <a:buChar char="•"/>
            </a:pPr>
            <a:r>
              <a:rPr lang="sv-SE" altLang="sv-SE" sz="2400" smtClean="0">
                <a:ea typeface="ＭＳ Ｐゴシック" panose="020B0600070205080204" pitchFamily="34" charset="-128"/>
              </a:rPr>
              <a:t>Power outage events</a:t>
            </a:r>
          </a:p>
          <a:p>
            <a:pPr marL="457200" indent="-457200">
              <a:buFontTx/>
              <a:buChar char="•"/>
            </a:pPr>
            <a:r>
              <a:rPr lang="sv-SE" altLang="sv-SE" sz="2400" smtClean="0">
                <a:ea typeface="ＭＳ Ｐゴシック" panose="020B0600070205080204" pitchFamily="34" charset="-128"/>
              </a:rPr>
              <a:t>Breaker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mtClean="0">
                <a:ea typeface="ＭＳ Ｐゴシック" panose="020B0600070205080204" pitchFamily="34" charset="-128"/>
              </a:rPr>
              <a:t>Challenges</a:t>
            </a:r>
          </a:p>
        </p:txBody>
      </p:sp>
      <p:sp>
        <p:nvSpPr>
          <p:cNvPr id="24581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802123" y="1690689"/>
            <a:ext cx="7887600" cy="4140000"/>
          </a:xfrm>
        </p:spPr>
        <p:txBody>
          <a:bodyPr/>
          <a:lstStyle/>
          <a:p>
            <a:r>
              <a:rPr lang="sv-SE" altLang="sv-SE" dirty="0" err="1" smtClean="0">
                <a:ea typeface="ＭＳ Ｐゴシック" panose="020B0600070205080204" pitchFamily="34" charset="-128"/>
              </a:rPr>
              <a:t>Time</a:t>
            </a:r>
            <a:endParaRPr lang="sv-SE" altLang="sv-SE" dirty="0" smtClean="0">
              <a:ea typeface="ＭＳ Ｐゴシック" panose="020B0600070205080204" pitchFamily="34" charset="-128"/>
            </a:endParaRPr>
          </a:p>
        </p:txBody>
      </p:sp>
      <p:sp>
        <p:nvSpPr>
          <p:cNvPr id="24579" name="Platshållare för innehåll 3"/>
          <p:cNvSpPr>
            <a:spLocks noGrp="1"/>
          </p:cNvSpPr>
          <p:nvPr>
            <p:ph sz="half" idx="4294967295"/>
          </p:nvPr>
        </p:nvSpPr>
        <p:spPr>
          <a:xfrm>
            <a:off x="1204857" y="2142602"/>
            <a:ext cx="4040188" cy="3951288"/>
          </a:xfrm>
        </p:spPr>
        <p:txBody>
          <a:bodyPr/>
          <a:lstStyle/>
          <a:p>
            <a:pPr marL="0" indent="0">
              <a:buFontTx/>
              <a:buChar char="•"/>
            </a:pPr>
            <a:r>
              <a:rPr lang="sv-SE" altLang="sv-SE" dirty="0" smtClean="0">
                <a:ea typeface="ＭＳ Ｐゴシック" panose="020B0600070205080204" pitchFamily="34" charset="-128"/>
              </a:rPr>
              <a:t>278001 </a:t>
            </a:r>
            <a:r>
              <a:rPr lang="sv-SE" altLang="sv-SE" dirty="0" err="1" smtClean="0">
                <a:ea typeface="ＭＳ Ｐゴシック" panose="020B0600070205080204" pitchFamily="34" charset="-128"/>
              </a:rPr>
              <a:t>clocks</a:t>
            </a:r>
            <a:r>
              <a:rPr lang="sv-SE" altLang="sv-SE" dirty="0" smtClean="0">
                <a:ea typeface="ＭＳ Ｐゴシック" panose="020B0600070205080204" pitchFamily="34" charset="-128"/>
              </a:rPr>
              <a:t> in the </a:t>
            </a:r>
            <a:r>
              <a:rPr lang="sv-SE" altLang="sv-SE" dirty="0" err="1" smtClean="0">
                <a:ea typeface="ＭＳ Ｐゴシック" panose="020B0600070205080204" pitchFamily="34" charset="-128"/>
              </a:rPr>
              <a:t>network</a:t>
            </a:r>
            <a:endParaRPr lang="sv-SE" altLang="sv-SE" dirty="0" smtClean="0">
              <a:ea typeface="ＭＳ Ｐゴシック" panose="020B0600070205080204" pitchFamily="34" charset="-128"/>
            </a:endParaRPr>
          </a:p>
          <a:p>
            <a:pPr marL="0" indent="0">
              <a:buFontTx/>
              <a:buChar char="•"/>
            </a:pPr>
            <a:r>
              <a:rPr lang="sv-SE" altLang="sv-SE" dirty="0" err="1" smtClean="0">
                <a:ea typeface="ＭＳ Ｐゴシック" panose="020B0600070205080204" pitchFamily="34" charset="-128"/>
              </a:rPr>
              <a:t>How</a:t>
            </a:r>
            <a:r>
              <a:rPr lang="sv-SE" altLang="sv-SE" dirty="0" smtClean="0">
                <a:ea typeface="ＭＳ Ｐゴシック" panose="020B0600070205080204" pitchFamily="34" charset="-128"/>
              </a:rPr>
              <a:t> to deal </a:t>
            </a:r>
            <a:r>
              <a:rPr lang="sv-SE" altLang="sv-SE" dirty="0" err="1" smtClean="0">
                <a:ea typeface="ＭＳ Ｐゴシック" panose="020B0600070205080204" pitchFamily="34" charset="-128"/>
              </a:rPr>
              <a:t>with</a:t>
            </a:r>
            <a:r>
              <a:rPr lang="sv-SE" altLang="sv-SE" dirty="0" smtClean="0">
                <a:ea typeface="ＭＳ Ｐゴシック" panose="020B0600070205080204" pitchFamily="34" charset="-128"/>
              </a:rPr>
              <a:t> </a:t>
            </a:r>
            <a:r>
              <a:rPr lang="sv-SE" altLang="sv-SE" dirty="0" err="1" smtClean="0">
                <a:ea typeface="ＭＳ Ｐゴシック" panose="020B0600070205080204" pitchFamily="34" charset="-128"/>
              </a:rPr>
              <a:t>disagreements</a:t>
            </a:r>
            <a:endParaRPr lang="sv-SE" altLang="sv-SE" dirty="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Hypothetic</a:t>
            </a:r>
            <a:r>
              <a:rPr lang="sv-SE" dirty="0" smtClean="0"/>
              <a:t> </a:t>
            </a:r>
            <a:r>
              <a:rPr lang="sv-SE" dirty="0" err="1" smtClean="0"/>
              <a:t>time</a:t>
            </a:r>
            <a:r>
              <a:rPr lang="sv-SE" dirty="0" smtClean="0"/>
              <a:t> </a:t>
            </a:r>
            <a:r>
              <a:rPr lang="sv-SE" dirty="0" err="1" smtClean="0"/>
              <a:t>sync</a:t>
            </a:r>
            <a:r>
              <a:rPr lang="sv-SE" dirty="0" smtClean="0"/>
              <a:t> implementation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Central server</a:t>
            </a:r>
          </a:p>
          <a:p>
            <a:pPr lvl="1"/>
            <a:r>
              <a:rPr lang="sv-SE" dirty="0" smtClean="0"/>
              <a:t>NTP</a:t>
            </a:r>
          </a:p>
          <a:p>
            <a:r>
              <a:rPr lang="sv-SE" dirty="0" err="1" smtClean="0"/>
              <a:t>Collector</a:t>
            </a:r>
            <a:r>
              <a:rPr lang="sv-SE" dirty="0" smtClean="0"/>
              <a:t> </a:t>
            </a:r>
            <a:r>
              <a:rPr lang="sv-SE" dirty="0" err="1" smtClean="0"/>
              <a:t>units</a:t>
            </a:r>
            <a:endParaRPr lang="sv-SE" dirty="0" smtClean="0"/>
          </a:p>
          <a:p>
            <a:pPr lvl="1"/>
            <a:r>
              <a:rPr lang="sv-SE" dirty="0" err="1" smtClean="0"/>
              <a:t>Resets</a:t>
            </a:r>
            <a:r>
              <a:rPr lang="sv-SE" dirty="0" smtClean="0"/>
              <a:t> </a:t>
            </a:r>
            <a:r>
              <a:rPr lang="sv-SE" dirty="0" err="1" smtClean="0"/>
              <a:t>daily</a:t>
            </a:r>
            <a:r>
              <a:rPr lang="sv-SE" dirty="0" smtClean="0"/>
              <a:t> @ 8:00</a:t>
            </a:r>
          </a:p>
          <a:p>
            <a:pPr lvl="1"/>
            <a:r>
              <a:rPr lang="sv-SE" dirty="0" err="1" smtClean="0"/>
              <a:t>Syncs</a:t>
            </a:r>
            <a:r>
              <a:rPr lang="sv-SE" dirty="0" smtClean="0"/>
              <a:t> </a:t>
            </a:r>
            <a:r>
              <a:rPr lang="sv-SE" dirty="0" err="1" smtClean="0"/>
              <a:t>twice</a:t>
            </a:r>
            <a:r>
              <a:rPr lang="sv-SE" dirty="0" smtClean="0"/>
              <a:t> a </a:t>
            </a:r>
            <a:r>
              <a:rPr lang="sv-SE" dirty="0" err="1" smtClean="0"/>
              <a:t>day</a:t>
            </a:r>
            <a:r>
              <a:rPr lang="sv-SE" dirty="0" smtClean="0"/>
              <a:t> </a:t>
            </a:r>
            <a:r>
              <a:rPr lang="sv-SE" dirty="0" err="1" smtClean="0"/>
              <a:t>against</a:t>
            </a:r>
            <a:r>
              <a:rPr lang="sv-SE" dirty="0" smtClean="0"/>
              <a:t> the central server (</a:t>
            </a:r>
            <a:r>
              <a:rPr lang="sv-SE" dirty="0" err="1" smtClean="0"/>
              <a:t>after</a:t>
            </a:r>
            <a:r>
              <a:rPr lang="sv-SE" dirty="0" smtClean="0"/>
              <a:t> </a:t>
            </a:r>
            <a:r>
              <a:rPr lang="sv-SE" dirty="0" err="1" smtClean="0"/>
              <a:t>reset</a:t>
            </a:r>
            <a:r>
              <a:rPr lang="sv-SE" dirty="0" smtClean="0"/>
              <a:t> and 12 </a:t>
            </a:r>
            <a:r>
              <a:rPr lang="sv-SE" dirty="0" err="1" smtClean="0"/>
              <a:t>hours</a:t>
            </a:r>
            <a:r>
              <a:rPr lang="sv-SE" dirty="0" smtClean="0"/>
              <a:t> later)</a:t>
            </a:r>
          </a:p>
          <a:p>
            <a:pPr lvl="1"/>
            <a:r>
              <a:rPr lang="sv-SE" dirty="0" smtClean="0"/>
              <a:t>System </a:t>
            </a:r>
            <a:r>
              <a:rPr lang="sv-SE" dirty="0" err="1" smtClean="0"/>
              <a:t>clock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hardware </a:t>
            </a:r>
            <a:r>
              <a:rPr lang="sv-SE" dirty="0" err="1" smtClean="0"/>
              <a:t>clock</a:t>
            </a:r>
            <a:r>
              <a:rPr lang="sv-SE" dirty="0" smtClean="0"/>
              <a:t> as backup</a:t>
            </a:r>
          </a:p>
          <a:p>
            <a:pPr lvl="1"/>
            <a:r>
              <a:rPr lang="sv-SE" dirty="0" smtClean="0"/>
              <a:t>Hardware </a:t>
            </a:r>
            <a:r>
              <a:rPr lang="sv-SE" dirty="0" err="1" smtClean="0"/>
              <a:t>clock</a:t>
            </a:r>
            <a:r>
              <a:rPr lang="sv-SE" dirty="0" smtClean="0"/>
              <a:t> </a:t>
            </a:r>
            <a:r>
              <a:rPr lang="sv-SE" dirty="0" err="1" smtClean="0"/>
              <a:t>syncs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system </a:t>
            </a:r>
            <a:r>
              <a:rPr lang="sv-SE" dirty="0" err="1" smtClean="0"/>
              <a:t>clock</a:t>
            </a:r>
            <a:r>
              <a:rPr lang="sv-SE" dirty="0" smtClean="0"/>
              <a:t> right </a:t>
            </a:r>
            <a:r>
              <a:rPr lang="sv-SE" dirty="0" err="1" smtClean="0"/>
              <a:t>after</a:t>
            </a:r>
            <a:r>
              <a:rPr lang="sv-SE" dirty="0" smtClean="0"/>
              <a:t> system </a:t>
            </a:r>
            <a:r>
              <a:rPr lang="sv-SE" dirty="0" err="1" smtClean="0"/>
              <a:t>clock</a:t>
            </a:r>
            <a:r>
              <a:rPr lang="sv-SE" dirty="0" smtClean="0"/>
              <a:t> </a:t>
            </a:r>
            <a:r>
              <a:rPr lang="sv-SE" dirty="0" err="1" smtClean="0"/>
              <a:t>sync</a:t>
            </a:r>
            <a:endParaRPr lang="sv-SE" dirty="0" smtClean="0"/>
          </a:p>
          <a:p>
            <a:pPr lvl="1"/>
            <a:r>
              <a:rPr lang="sv-SE" dirty="0" smtClean="0"/>
              <a:t>The hardware </a:t>
            </a:r>
            <a:r>
              <a:rPr lang="sv-SE" dirty="0" err="1" smtClean="0"/>
              <a:t>clock</a:t>
            </a:r>
            <a:r>
              <a:rPr lang="sv-SE" dirty="0" smtClean="0"/>
              <a:t> </a:t>
            </a:r>
            <a:r>
              <a:rPr lang="sv-SE" dirty="0" err="1" smtClean="0"/>
              <a:t>can</a:t>
            </a:r>
            <a:r>
              <a:rPr lang="sv-SE" dirty="0" smtClean="0"/>
              <a:t> lag </a:t>
            </a:r>
            <a:r>
              <a:rPr lang="sv-SE" dirty="0" err="1" smtClean="0"/>
              <a:t>many</a:t>
            </a:r>
            <a:r>
              <a:rPr lang="sv-SE" dirty="0" smtClean="0"/>
              <a:t> </a:t>
            </a:r>
            <a:r>
              <a:rPr lang="sv-SE" dirty="0" err="1" smtClean="0"/>
              <a:t>minutes</a:t>
            </a:r>
            <a:r>
              <a:rPr lang="sv-SE" dirty="0" smtClean="0"/>
              <a:t> per </a:t>
            </a:r>
            <a:r>
              <a:rPr lang="sv-SE" dirty="0" err="1" smtClean="0"/>
              <a:t>day</a:t>
            </a:r>
            <a:endParaRPr lang="sv-SE" dirty="0" smtClean="0"/>
          </a:p>
          <a:p>
            <a:r>
              <a:rPr lang="sv-SE" dirty="0" smtClean="0"/>
              <a:t>Meters</a:t>
            </a:r>
          </a:p>
          <a:p>
            <a:pPr lvl="1"/>
            <a:r>
              <a:rPr lang="sv-SE" dirty="0" err="1" smtClean="0"/>
              <a:t>Receive</a:t>
            </a:r>
            <a:r>
              <a:rPr lang="sv-SE" dirty="0" smtClean="0"/>
              <a:t> a broadcast </a:t>
            </a:r>
            <a:r>
              <a:rPr lang="sv-SE" dirty="0" err="1" smtClean="0"/>
              <a:t>with</a:t>
            </a:r>
            <a:r>
              <a:rPr lang="sv-SE" dirty="0" smtClean="0"/>
              <a:t> the </a:t>
            </a:r>
            <a:r>
              <a:rPr lang="sv-SE" dirty="0" err="1" smtClean="0"/>
              <a:t>current</a:t>
            </a:r>
            <a:r>
              <a:rPr lang="sv-SE" dirty="0" smtClean="0"/>
              <a:t> </a:t>
            </a:r>
            <a:r>
              <a:rPr lang="sv-SE" dirty="0" err="1" smtClean="0"/>
              <a:t>time</a:t>
            </a:r>
            <a:r>
              <a:rPr lang="sv-SE" dirty="0" smtClean="0"/>
              <a:t> </a:t>
            </a:r>
            <a:r>
              <a:rPr lang="sv-SE" dirty="0" err="1" smtClean="0"/>
              <a:t>once</a:t>
            </a:r>
            <a:r>
              <a:rPr lang="sv-SE" dirty="0" smtClean="0"/>
              <a:t> </a:t>
            </a:r>
            <a:r>
              <a:rPr lang="sv-SE" dirty="0" err="1" smtClean="0"/>
              <a:t>every</a:t>
            </a:r>
            <a:r>
              <a:rPr lang="sv-SE" dirty="0" smtClean="0"/>
              <a:t> </a:t>
            </a:r>
            <a:r>
              <a:rPr lang="sv-SE" dirty="0" err="1" smtClean="0"/>
              <a:t>hour</a:t>
            </a:r>
            <a:endParaRPr lang="sv-SE" dirty="0" smtClean="0"/>
          </a:p>
          <a:p>
            <a:pPr lvl="1"/>
            <a:r>
              <a:rPr lang="sv-SE" dirty="0" smtClean="0"/>
              <a:t>And </a:t>
            </a:r>
            <a:r>
              <a:rPr lang="sv-SE" dirty="0" err="1" smtClean="0"/>
              <a:t>early</a:t>
            </a:r>
            <a:r>
              <a:rPr lang="sv-SE" dirty="0" smtClean="0"/>
              <a:t> </a:t>
            </a:r>
            <a:r>
              <a:rPr lang="sv-SE" dirty="0" err="1" smtClean="0"/>
              <a:t>during</a:t>
            </a:r>
            <a:r>
              <a:rPr lang="sv-SE" dirty="0" smtClean="0"/>
              <a:t> MCU </a:t>
            </a:r>
            <a:r>
              <a:rPr lang="sv-SE" dirty="0" err="1" smtClean="0"/>
              <a:t>bootup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1527586" y="5573885"/>
            <a:ext cx="6669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err="1" smtClean="0">
                <a:solidFill>
                  <a:schemeClr val="accent1"/>
                </a:solidFill>
              </a:rPr>
              <a:t>What</a:t>
            </a:r>
            <a:r>
              <a:rPr lang="sv-SE" sz="3200" dirty="0" smtClean="0">
                <a:solidFill>
                  <a:schemeClr val="accent1"/>
                </a:solidFill>
              </a:rPr>
              <a:t> </a:t>
            </a:r>
            <a:r>
              <a:rPr lang="sv-SE" sz="3200" dirty="0" err="1" smtClean="0">
                <a:solidFill>
                  <a:schemeClr val="accent1"/>
                </a:solidFill>
              </a:rPr>
              <a:t>could</a:t>
            </a:r>
            <a:r>
              <a:rPr lang="sv-SE" sz="3200" dirty="0" smtClean="0">
                <a:solidFill>
                  <a:schemeClr val="accent1"/>
                </a:solidFill>
              </a:rPr>
              <a:t> </a:t>
            </a:r>
            <a:r>
              <a:rPr lang="sv-SE" sz="3200" dirty="0" err="1" smtClean="0">
                <a:solidFill>
                  <a:schemeClr val="accent1"/>
                </a:solidFill>
              </a:rPr>
              <a:t>possibly</a:t>
            </a:r>
            <a:r>
              <a:rPr lang="sv-SE" sz="3200" dirty="0" smtClean="0">
                <a:solidFill>
                  <a:schemeClr val="accent1"/>
                </a:solidFill>
              </a:rPr>
              <a:t> go </a:t>
            </a:r>
            <a:r>
              <a:rPr lang="sv-SE" sz="3200" dirty="0" err="1" smtClean="0">
                <a:solidFill>
                  <a:schemeClr val="accent1"/>
                </a:solidFill>
              </a:rPr>
              <a:t>wrong</a:t>
            </a:r>
            <a:r>
              <a:rPr lang="sv-SE" sz="3200" dirty="0" smtClean="0">
                <a:solidFill>
                  <a:schemeClr val="accent1"/>
                </a:solidFill>
              </a:rPr>
              <a:t>?</a:t>
            </a:r>
            <a:endParaRPr lang="sv-SE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5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upload.wikimedia.org/wikipedia/commons/6/69/Viegas-UserActivityonWikipedi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693738"/>
            <a:ext cx="4592637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mtClean="0">
                <a:ea typeface="ＭＳ Ｐゴシック" panose="020B0600070205080204" pitchFamily="34" charset="-128"/>
              </a:rPr>
              <a:t>Challenges</a:t>
            </a:r>
          </a:p>
        </p:txBody>
      </p:sp>
      <p:sp>
        <p:nvSpPr>
          <p:cNvPr id="21508" name="Platshållare för innehåll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/>
            <a:r>
              <a:rPr lang="sv-SE" altLang="sv-SE" b="1" dirty="0" smtClean="0">
                <a:ea typeface="ＭＳ Ｐゴシック" panose="020B0600070205080204" pitchFamily="34" charset="-128"/>
              </a:rPr>
              <a:t>Big data</a:t>
            </a:r>
          </a:p>
          <a:p>
            <a:pPr marL="0" indent="0">
              <a:buFontTx/>
              <a:buChar char="•"/>
            </a:pPr>
            <a:r>
              <a:rPr lang="sv-SE" altLang="sv-SE" sz="2400" dirty="0" smtClean="0">
                <a:ea typeface="ＭＳ Ｐゴシック" panose="020B0600070205080204" pitchFamily="34" charset="-128"/>
              </a:rPr>
              <a:t>270000 x 24 x 4 x 6 </a:t>
            </a:r>
            <a:br>
              <a:rPr lang="sv-SE" altLang="sv-SE" sz="2400" dirty="0" smtClean="0">
                <a:ea typeface="ＭＳ Ｐゴシック" panose="020B0600070205080204" pitchFamily="34" charset="-128"/>
              </a:rPr>
            </a:br>
            <a:r>
              <a:rPr lang="sv-SE" altLang="sv-SE" sz="2400" dirty="0" err="1" smtClean="0">
                <a:ea typeface="ＭＳ Ｐゴシック" panose="020B0600070205080204" pitchFamily="34" charset="-128"/>
              </a:rPr>
              <a:t>energy</a:t>
            </a:r>
            <a:r>
              <a:rPr lang="sv-SE" altLang="sv-SE" sz="2400" dirty="0" smtClean="0">
                <a:ea typeface="ＭＳ Ｐゴシック" panose="020B0600070205080204" pitchFamily="34" charset="-128"/>
              </a:rPr>
              <a:t> </a:t>
            </a:r>
            <a:r>
              <a:rPr lang="sv-SE" altLang="sv-SE" sz="2400" dirty="0" err="1" smtClean="0">
                <a:ea typeface="ＭＳ Ｐゴシック" panose="020B0600070205080204" pitchFamily="34" charset="-128"/>
              </a:rPr>
              <a:t>readings</a:t>
            </a:r>
            <a:endParaRPr lang="sv-SE" altLang="sv-SE" sz="2400" dirty="0" smtClean="0">
              <a:ea typeface="ＭＳ Ｐゴシック" panose="020B0600070205080204" pitchFamily="34" charset="-128"/>
            </a:endParaRPr>
          </a:p>
          <a:p>
            <a:pPr marL="0" indent="0">
              <a:buFontTx/>
              <a:buChar char="•"/>
            </a:pPr>
            <a:r>
              <a:rPr lang="sv-SE" altLang="sv-SE" sz="2400" dirty="0" smtClean="0">
                <a:ea typeface="ＭＳ Ｐゴシック" panose="020B0600070205080204" pitchFamily="34" charset="-128"/>
              </a:rPr>
              <a:t>270000 x 24 x 4 x 6 </a:t>
            </a:r>
            <a:br>
              <a:rPr lang="sv-SE" altLang="sv-SE" sz="2400" dirty="0" smtClean="0">
                <a:ea typeface="ＭＳ Ｐゴシック" panose="020B0600070205080204" pitchFamily="34" charset="-128"/>
              </a:rPr>
            </a:br>
            <a:r>
              <a:rPr lang="sv-SE" altLang="sv-SE" sz="2400" dirty="0" err="1" smtClean="0">
                <a:ea typeface="ＭＳ Ｐゴシック" panose="020B0600070205080204" pitchFamily="34" charset="-128"/>
              </a:rPr>
              <a:t>power</a:t>
            </a:r>
            <a:r>
              <a:rPr lang="sv-SE" altLang="sv-SE" sz="2400" dirty="0" smtClean="0">
                <a:ea typeface="ＭＳ Ｐゴシック" panose="020B0600070205080204" pitchFamily="34" charset="-128"/>
              </a:rPr>
              <a:t> </a:t>
            </a:r>
            <a:r>
              <a:rPr lang="sv-SE" altLang="sv-SE" sz="2400" dirty="0" err="1" smtClean="0">
                <a:ea typeface="ＭＳ Ｐゴシック" panose="020B0600070205080204" pitchFamily="34" charset="-128"/>
              </a:rPr>
              <a:t>quality</a:t>
            </a:r>
            <a:r>
              <a:rPr lang="sv-SE" altLang="sv-SE" sz="2400" dirty="0" smtClean="0">
                <a:ea typeface="ＭＳ Ｐゴシック" panose="020B0600070205080204" pitchFamily="34" charset="-128"/>
              </a:rPr>
              <a:t> </a:t>
            </a:r>
            <a:r>
              <a:rPr lang="sv-SE" altLang="sv-SE" sz="2400" dirty="0" err="1" smtClean="0">
                <a:ea typeface="ＭＳ Ｐゴシック" panose="020B0600070205080204" pitchFamily="34" charset="-128"/>
              </a:rPr>
              <a:t>values</a:t>
            </a:r>
            <a:endParaRPr lang="sv-SE" altLang="sv-SE" sz="2400" dirty="0" smtClean="0">
              <a:ea typeface="ＭＳ Ｐゴシック" panose="020B0600070205080204" pitchFamily="34" charset="-128"/>
            </a:endParaRPr>
          </a:p>
          <a:p>
            <a:pPr marL="0" indent="0">
              <a:buFontTx/>
              <a:buChar char="•"/>
            </a:pPr>
            <a:r>
              <a:rPr lang="sv-SE" altLang="sv-SE" sz="2400" dirty="0" err="1" smtClean="0">
                <a:ea typeface="ＭＳ Ｐゴシック" panose="020B0600070205080204" pitchFamily="34" charset="-128"/>
              </a:rPr>
              <a:t>Loads</a:t>
            </a:r>
            <a:r>
              <a:rPr lang="sv-SE" altLang="sv-SE" sz="2400" dirty="0" smtClean="0">
                <a:ea typeface="ＭＳ Ｐゴシック" panose="020B0600070205080204" pitchFamily="34" charset="-128"/>
              </a:rPr>
              <a:t> </a:t>
            </a:r>
            <a:r>
              <a:rPr lang="sv-SE" altLang="sv-SE" sz="2400" dirty="0" err="1" smtClean="0">
                <a:ea typeface="ＭＳ Ｐゴシック" panose="020B0600070205080204" pitchFamily="34" charset="-128"/>
              </a:rPr>
              <a:t>of</a:t>
            </a:r>
            <a:r>
              <a:rPr lang="sv-SE" altLang="sv-SE" sz="2400" dirty="0" smtClean="0">
                <a:ea typeface="ＭＳ Ｐゴシック" panose="020B0600070205080204" pitchFamily="34" charset="-128"/>
              </a:rPr>
              <a:t> events</a:t>
            </a:r>
          </a:p>
          <a:p>
            <a:pPr marL="0" indent="0">
              <a:buFontTx/>
              <a:buChar char="•"/>
            </a:pPr>
            <a:r>
              <a:rPr lang="sv-SE" altLang="sv-SE" sz="2400" dirty="0" err="1" smtClean="0">
                <a:ea typeface="ＭＳ Ｐゴシック" panose="020B0600070205080204" pitchFamily="34" charset="-128"/>
              </a:rPr>
              <a:t>Topology</a:t>
            </a:r>
            <a:r>
              <a:rPr lang="sv-SE" altLang="sv-SE" sz="2400" dirty="0" smtClean="0">
                <a:ea typeface="ＭＳ Ｐゴシック" panose="020B0600070205080204" pitchFamily="34" charset="-128"/>
              </a:rPr>
              <a:t> data</a:t>
            </a:r>
          </a:p>
          <a:p>
            <a:pPr marL="0" indent="0">
              <a:buFontTx/>
              <a:buChar char="•"/>
            </a:pPr>
            <a:r>
              <a:rPr lang="sv-SE" altLang="sv-SE" dirty="0" err="1" smtClean="0">
                <a:ea typeface="ＭＳ Ｐゴシック" panose="020B0600070205080204" pitchFamily="34" charset="-128"/>
              </a:rPr>
              <a:t>Noise</a:t>
            </a:r>
            <a:endParaRPr lang="sv-SE" altLang="sv-SE" sz="2400" dirty="0" smtClean="0">
              <a:ea typeface="ＭＳ Ｐゴシック" panose="020B0600070205080204" pitchFamily="34" charset="-128"/>
            </a:endParaRPr>
          </a:p>
          <a:p>
            <a:pPr marL="0" indent="0"/>
            <a:r>
              <a:rPr lang="sv-SE" altLang="sv-SE" dirty="0" err="1" smtClean="0">
                <a:ea typeface="ＭＳ Ｐゴシック" panose="020B0600070205080204" pitchFamily="34" charset="-128"/>
              </a:rPr>
              <a:t>Every</a:t>
            </a:r>
            <a:r>
              <a:rPr lang="sv-SE" altLang="sv-SE" dirty="0" smtClean="0">
                <a:ea typeface="ＭＳ Ｐゴシック" panose="020B0600070205080204" pitchFamily="34" charset="-128"/>
              </a:rPr>
              <a:t> </a:t>
            </a:r>
            <a:r>
              <a:rPr lang="sv-SE" altLang="sv-SE" dirty="0" err="1" smtClean="0">
                <a:ea typeface="ＭＳ Ｐゴシック" panose="020B0600070205080204" pitchFamily="34" charset="-128"/>
              </a:rPr>
              <a:t>day</a:t>
            </a:r>
            <a:r>
              <a:rPr lang="sv-SE" altLang="sv-SE" dirty="0" smtClean="0">
                <a:ea typeface="ＭＳ Ｐゴシック" panose="020B0600070205080204" pitchFamily="34" charset="-128"/>
              </a:rPr>
              <a:t>… </a:t>
            </a:r>
          </a:p>
        </p:txBody>
      </p:sp>
      <p:sp>
        <p:nvSpPr>
          <p:cNvPr id="21509" name="textruta 4"/>
          <p:cNvSpPr txBox="1">
            <a:spLocks noChangeArrowheads="1"/>
          </p:cNvSpPr>
          <p:nvPr/>
        </p:nvSpPr>
        <p:spPr bwMode="auto">
          <a:xfrm>
            <a:off x="2924175" y="5343525"/>
            <a:ext cx="52197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sv-SE" altLang="sv-SE" sz="2800" i="1"/>
              <a:t>Find the information in the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Contents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Char char="•"/>
            </a:pPr>
            <a:r>
              <a:rPr lang="sv-SE" altLang="sv-SE" dirty="0">
                <a:ea typeface="ＭＳ Ｐゴシック" panose="020B0600070205080204" pitchFamily="34" charset="-128"/>
              </a:rPr>
              <a:t>Company information</a:t>
            </a:r>
          </a:p>
          <a:p>
            <a:pPr marL="457200" indent="-457200">
              <a:buFontTx/>
              <a:buChar char="•"/>
            </a:pPr>
            <a:r>
              <a:rPr lang="sv-SE" altLang="sv-SE" dirty="0" err="1">
                <a:ea typeface="ＭＳ Ｐゴシック" panose="020B0600070205080204" pitchFamily="34" charset="-128"/>
              </a:rPr>
              <a:t>Advanced</a:t>
            </a:r>
            <a:r>
              <a:rPr lang="sv-SE" altLang="sv-SE" dirty="0">
                <a:ea typeface="ＭＳ Ｐゴシック" panose="020B0600070205080204" pitchFamily="34" charset="-128"/>
              </a:rPr>
              <a:t> Metering </a:t>
            </a:r>
            <a:r>
              <a:rPr lang="sv-SE" altLang="sv-SE" dirty="0" err="1">
                <a:ea typeface="ＭＳ Ｐゴシック" panose="020B0600070205080204" pitchFamily="34" charset="-128"/>
              </a:rPr>
              <a:t>Infrastructure</a:t>
            </a:r>
            <a:r>
              <a:rPr lang="sv-SE" altLang="sv-SE" dirty="0">
                <a:ea typeface="ＭＳ Ｐゴシック" panose="020B0600070205080204" pitchFamily="34" charset="-128"/>
              </a:rPr>
              <a:t>?</a:t>
            </a:r>
          </a:p>
          <a:p>
            <a:pPr marL="457200" indent="-457200">
              <a:buFontTx/>
              <a:buChar char="•"/>
            </a:pPr>
            <a:r>
              <a:rPr lang="sv-SE" altLang="sv-SE" dirty="0" err="1" smtClean="0">
                <a:ea typeface="ＭＳ Ｐゴシック" panose="020B0600070205080204" pitchFamily="34" charset="-128"/>
              </a:rPr>
              <a:t>Example</a:t>
            </a:r>
            <a:r>
              <a:rPr lang="sv-SE" altLang="sv-SE" dirty="0" smtClean="0">
                <a:ea typeface="ＭＳ Ｐゴシック" panose="020B0600070205080204" pitchFamily="34" charset="-128"/>
              </a:rPr>
              <a:t>: </a:t>
            </a:r>
            <a:r>
              <a:rPr lang="sv-SE" altLang="sv-SE" dirty="0" err="1" smtClean="0">
                <a:ea typeface="ＭＳ Ｐゴシック" panose="020B0600070205080204" pitchFamily="34" charset="-128"/>
              </a:rPr>
              <a:t>AiMiR</a:t>
            </a:r>
            <a:endParaRPr lang="sv-SE" altLang="sv-SE" dirty="0">
              <a:ea typeface="ＭＳ Ｐゴシック" panose="020B0600070205080204" pitchFamily="34" charset="-128"/>
            </a:endParaRPr>
          </a:p>
          <a:p>
            <a:pPr marL="457200" indent="-457200">
              <a:buFontTx/>
              <a:buChar char="•"/>
            </a:pPr>
            <a:r>
              <a:rPr lang="sv-SE" altLang="sv-SE" dirty="0">
                <a:ea typeface="ＭＳ Ｐゴシック" panose="020B0600070205080204" pitchFamily="34" charset="-128"/>
              </a:rPr>
              <a:t>Challenges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8443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- Validation</a:t>
            </a:r>
            <a:endParaRPr lang="en-US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799999"/>
            <a:ext cx="7886700" cy="4365161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6321287" y="119270"/>
            <a:ext cx="159026" cy="5605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74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- Validation</a:t>
            </a:r>
            <a:endParaRPr lang="en-US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799999"/>
            <a:ext cx="7886700" cy="436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82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- </a:t>
            </a:r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799999"/>
            <a:ext cx="7886700" cy="4365161"/>
          </a:xfrm>
          <a:prstGeom prst="rect">
            <a:avLst/>
          </a:prstGeom>
        </p:spPr>
      </p:pic>
      <p:sp>
        <p:nvSpPr>
          <p:cNvPr id="5" name="Rektangel med rundade hörn 4"/>
          <p:cNvSpPr/>
          <p:nvPr/>
        </p:nvSpPr>
        <p:spPr>
          <a:xfrm>
            <a:off x="2017643" y="1987826"/>
            <a:ext cx="3866322" cy="1143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Higher resolution is coming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088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- Automation and control</a:t>
            </a:r>
            <a:endParaRPr lang="en-US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Increasing demand – Unstable supply</a:t>
            </a:r>
          </a:p>
          <a:p>
            <a:r>
              <a:rPr lang="en-US" dirty="0" smtClean="0"/>
              <a:t>(Automated) Demand response</a:t>
            </a:r>
          </a:p>
          <a:p>
            <a:r>
              <a:rPr lang="en-US" dirty="0" smtClean="0"/>
              <a:t>Requires good estimate of network state</a:t>
            </a:r>
          </a:p>
          <a:p>
            <a:r>
              <a:rPr lang="en-US" dirty="0" smtClean="0"/>
              <a:t>Predict missing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87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mtClean="0">
                <a:ea typeface="ＭＳ Ｐゴシック" panose="020B0600070205080204" pitchFamily="34" charset="-128"/>
              </a:rPr>
              <a:t>Challenges</a:t>
            </a:r>
          </a:p>
        </p:txBody>
      </p:sp>
      <p:sp>
        <p:nvSpPr>
          <p:cNvPr id="27651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909699" y="3714860"/>
            <a:ext cx="7887600" cy="4140000"/>
          </a:xfrm>
        </p:spPr>
        <p:txBody>
          <a:bodyPr/>
          <a:lstStyle/>
          <a:p>
            <a:pPr marL="0" indent="0"/>
            <a:r>
              <a:rPr lang="sv-SE" altLang="sv-SE" dirty="0" smtClean="0">
                <a:ea typeface="ＭＳ Ｐゴシック" panose="020B0600070205080204" pitchFamily="34" charset="-128"/>
              </a:rPr>
              <a:t>In </a:t>
            </a:r>
            <a:r>
              <a:rPr lang="sv-SE" altLang="sv-SE" dirty="0" err="1" smtClean="0">
                <a:ea typeface="ＭＳ Ｐゴシック" panose="020B0600070205080204" pitchFamily="34" charset="-128"/>
              </a:rPr>
              <a:t>other</a:t>
            </a:r>
            <a:r>
              <a:rPr lang="sv-SE" altLang="sv-SE" dirty="0" smtClean="0">
                <a:ea typeface="ＭＳ Ｐゴシック" panose="020B0600070205080204" pitchFamily="34" charset="-128"/>
              </a:rPr>
              <a:t> </a:t>
            </a:r>
            <a:r>
              <a:rPr lang="sv-SE" altLang="sv-SE" dirty="0" err="1" smtClean="0">
                <a:ea typeface="ＭＳ Ｐゴシック" panose="020B0600070205080204" pitchFamily="34" charset="-128"/>
              </a:rPr>
              <a:t>words</a:t>
            </a:r>
            <a:r>
              <a:rPr lang="sv-SE" altLang="sv-SE" dirty="0" smtClean="0">
                <a:ea typeface="ＭＳ Ｐゴシック" panose="020B0600070205080204" pitchFamily="34" charset="-128"/>
              </a:rPr>
              <a:t>:</a:t>
            </a:r>
          </a:p>
          <a:p>
            <a:pPr marL="0" indent="0"/>
            <a:r>
              <a:rPr lang="sv-SE" altLang="sv-SE" dirty="0" err="1" smtClean="0">
                <a:ea typeface="ＭＳ Ｐゴシック" panose="020B0600070205080204" pitchFamily="34" charset="-128"/>
              </a:rPr>
              <a:t>Put</a:t>
            </a:r>
            <a:r>
              <a:rPr lang="sv-SE" altLang="sv-SE" dirty="0" smtClean="0">
                <a:ea typeface="ＭＳ Ｐゴシック" panose="020B0600070205080204" pitchFamily="34" charset="-128"/>
              </a:rPr>
              <a:t> lots </a:t>
            </a:r>
            <a:r>
              <a:rPr lang="sv-SE" altLang="sv-SE" dirty="0" err="1" smtClean="0">
                <a:ea typeface="ＭＳ Ｐゴシック" panose="020B0600070205080204" pitchFamily="34" charset="-128"/>
              </a:rPr>
              <a:t>of</a:t>
            </a:r>
            <a:r>
              <a:rPr lang="sv-SE" altLang="sv-SE" dirty="0" smtClean="0">
                <a:ea typeface="ＭＳ Ｐゴシック" panose="020B0600070205080204" pitchFamily="34" charset="-128"/>
              </a:rPr>
              <a:t> smart meters on a small area and </a:t>
            </a:r>
            <a:r>
              <a:rPr lang="sv-SE" altLang="sv-SE" dirty="0" err="1" smtClean="0">
                <a:ea typeface="ＭＳ Ｐゴシック" panose="020B0600070205080204" pitchFamily="34" charset="-128"/>
              </a:rPr>
              <a:t>unexpected</a:t>
            </a:r>
            <a:r>
              <a:rPr lang="sv-SE" altLang="sv-SE" dirty="0" smtClean="0">
                <a:ea typeface="ＭＳ Ｐゴシック" panose="020B0600070205080204" pitchFamily="34" charset="-128"/>
              </a:rPr>
              <a:t> </a:t>
            </a:r>
            <a:r>
              <a:rPr lang="sv-SE" altLang="sv-SE" dirty="0" err="1" smtClean="0">
                <a:ea typeface="ＭＳ Ｐゴシック" panose="020B0600070205080204" pitchFamily="34" charset="-128"/>
              </a:rPr>
              <a:t>things</a:t>
            </a:r>
            <a:r>
              <a:rPr lang="sv-SE" altLang="sv-SE" dirty="0" smtClean="0">
                <a:ea typeface="ＭＳ Ｐゴシック" panose="020B0600070205080204" pitchFamily="34" charset="-128"/>
              </a:rPr>
              <a:t> </a:t>
            </a:r>
            <a:r>
              <a:rPr lang="sv-SE" altLang="sv-SE" dirty="0" err="1" smtClean="0">
                <a:ea typeface="ＭＳ Ｐゴシック" panose="020B0600070205080204" pitchFamily="34" charset="-128"/>
              </a:rPr>
              <a:t>might</a:t>
            </a:r>
            <a:r>
              <a:rPr lang="sv-SE" altLang="sv-SE" dirty="0" smtClean="0">
                <a:ea typeface="ＭＳ Ｐゴシック" panose="020B0600070205080204" pitchFamily="34" charset="-128"/>
              </a:rPr>
              <a:t> </a:t>
            </a:r>
            <a:r>
              <a:rPr lang="sv-SE" altLang="sv-SE" dirty="0" err="1" smtClean="0">
                <a:ea typeface="ＭＳ Ｐゴシック" panose="020B0600070205080204" pitchFamily="34" charset="-128"/>
              </a:rPr>
              <a:t>happen</a:t>
            </a:r>
            <a:r>
              <a:rPr lang="sv-SE" altLang="sv-SE" dirty="0" smtClean="0">
                <a:ea typeface="ＭＳ Ｐゴシック" panose="020B0600070205080204" pitchFamily="34" charset="-128"/>
              </a:rPr>
              <a:t>.</a:t>
            </a:r>
          </a:p>
          <a:p>
            <a:pPr marL="0" indent="0"/>
            <a:endParaRPr lang="sv-SE" altLang="sv-SE" dirty="0" smtClean="0">
              <a:ea typeface="ＭＳ Ｐゴシック" panose="020B0600070205080204" pitchFamily="34" charset="-128"/>
            </a:endParaRPr>
          </a:p>
          <a:p>
            <a:pPr marL="0" indent="0"/>
            <a:endParaRPr lang="sv-SE" altLang="sv-SE" dirty="0" smtClean="0">
              <a:ea typeface="ＭＳ Ｐゴシック" panose="020B0600070205080204" pitchFamily="34" charset="-128"/>
            </a:endParaRPr>
          </a:p>
        </p:txBody>
      </p:sp>
      <p:sp>
        <p:nvSpPr>
          <p:cNvPr id="7" name="Platshållare för text 4"/>
          <p:cNvSpPr txBox="1">
            <a:spLocks/>
          </p:cNvSpPr>
          <p:nvPr/>
        </p:nvSpPr>
        <p:spPr bwMode="auto">
          <a:xfrm>
            <a:off x="2200275" y="1011238"/>
            <a:ext cx="40401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sv-SE" kern="0" dirty="0" err="1" smtClean="0"/>
              <a:t>Emergence</a:t>
            </a:r>
            <a:endParaRPr lang="sv-SE" kern="0" dirty="0"/>
          </a:p>
        </p:txBody>
      </p:sp>
      <p:sp>
        <p:nvSpPr>
          <p:cNvPr id="27653" name="textruta 7"/>
          <p:cNvSpPr txBox="1">
            <a:spLocks noChangeArrowheads="1"/>
          </p:cNvSpPr>
          <p:nvPr/>
        </p:nvSpPr>
        <p:spPr bwMode="auto">
          <a:xfrm>
            <a:off x="1019175" y="2209800"/>
            <a:ext cx="5724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sv-SE" sz="1800" b="1">
                <a:hlinkClick r:id="rId2" action="ppaction://hlinkfile"/>
              </a:rPr>
              <a:t>Wikipedia:</a:t>
            </a:r>
          </a:p>
          <a:p>
            <a:pPr eaLnBrk="1" hangingPunct="1">
              <a:spcBef>
                <a:spcPct val="0"/>
              </a:spcBef>
            </a:pPr>
            <a:r>
              <a:rPr lang="en-US" altLang="sv-SE" sz="1800" b="1">
                <a:hlinkClick r:id="rId2" action="ppaction://hlinkfile"/>
              </a:rPr>
              <a:t>e</a:t>
            </a:r>
            <a:r>
              <a:rPr lang="en-US" altLang="sv-SE" sz="1800" b="1">
                <a:hlinkClick r:id="rId3"/>
              </a:rPr>
              <a:t>mer</a:t>
            </a:r>
            <a:r>
              <a:rPr lang="en-US" altLang="sv-SE" sz="1800" b="1"/>
              <a:t>gence</a:t>
            </a:r>
            <a:r>
              <a:rPr lang="en-US" altLang="sv-SE" sz="1800"/>
              <a:t> is the way complex systems and patterns arise out of a multiplicity of relatively simple interactions.</a:t>
            </a:r>
            <a:endParaRPr lang="sv-SE" altLang="sv-S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Thesis</a:t>
            </a:r>
            <a:r>
              <a:rPr lang="sv-SE" dirty="0" smtClean="0"/>
              <a:t> </a:t>
            </a:r>
            <a:r>
              <a:rPr lang="sv-SE" dirty="0" err="1" smtClean="0"/>
              <a:t>opportunity</a:t>
            </a:r>
            <a:r>
              <a:rPr lang="sv-SE" dirty="0" smtClean="0"/>
              <a:t>!!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err="1" smtClean="0"/>
              <a:t>Many</a:t>
            </a:r>
            <a:r>
              <a:rPr lang="sv-SE" dirty="0" smtClean="0"/>
              <a:t> </a:t>
            </a:r>
            <a:r>
              <a:rPr lang="sv-SE" dirty="0" err="1" smtClean="0"/>
              <a:t>challenges</a:t>
            </a:r>
            <a:r>
              <a:rPr lang="sv-SE" dirty="0" smtClean="0"/>
              <a:t> – </a:t>
            </a:r>
            <a:r>
              <a:rPr lang="sv-SE" dirty="0" err="1" smtClean="0"/>
              <a:t>Many</a:t>
            </a:r>
            <a:r>
              <a:rPr lang="sv-SE" dirty="0" smtClean="0"/>
              <a:t> </a:t>
            </a:r>
            <a:r>
              <a:rPr lang="sv-SE" dirty="0" err="1" smtClean="0"/>
              <a:t>possibilities</a:t>
            </a:r>
            <a:r>
              <a:rPr lang="sv-SE" dirty="0" smtClean="0"/>
              <a:t>!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Contact </a:t>
            </a:r>
            <a:r>
              <a:rPr lang="sv-SE" dirty="0" err="1" smtClean="0"/>
              <a:t>me</a:t>
            </a:r>
            <a:r>
              <a:rPr lang="sv-SE" dirty="0" smtClean="0"/>
              <a:t> for </a:t>
            </a:r>
            <a:r>
              <a:rPr lang="sv-SE" dirty="0" err="1" smtClean="0"/>
              <a:t>more</a:t>
            </a:r>
            <a:r>
              <a:rPr lang="sv-SE" dirty="0" smtClean="0"/>
              <a:t> information</a:t>
            </a:r>
            <a:endParaRPr lang="sv-SE" dirty="0"/>
          </a:p>
          <a:p>
            <a:pPr marL="0" indent="0"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9695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ubrik 1"/>
          <p:cNvSpPr>
            <a:spLocks noGrp="1"/>
          </p:cNvSpPr>
          <p:nvPr>
            <p:ph type="title"/>
          </p:nvPr>
        </p:nvSpPr>
        <p:spPr>
          <a:xfrm>
            <a:off x="1510777" y="2088447"/>
            <a:ext cx="7886700" cy="1094696"/>
          </a:xfrm>
        </p:spPr>
        <p:txBody>
          <a:bodyPr>
            <a:normAutofit/>
          </a:bodyPr>
          <a:lstStyle/>
          <a:p>
            <a:r>
              <a:rPr lang="sv-SE" altLang="sv-SE" sz="4800" dirty="0" err="1" smtClean="0">
                <a:ea typeface="ＭＳ Ｐゴシック" panose="020B0600070205080204" pitchFamily="34" charset="-128"/>
              </a:rPr>
              <a:t>Questions</a:t>
            </a:r>
            <a:r>
              <a:rPr lang="sv-SE" altLang="sv-SE" sz="4800" dirty="0" smtClean="0">
                <a:ea typeface="ＭＳ Ｐゴシック" panose="020B0600070205080204" pitchFamily="34" charset="-128"/>
              </a:rPr>
              <a:t>?</a:t>
            </a:r>
          </a:p>
        </p:txBody>
      </p:sp>
      <p:sp>
        <p:nvSpPr>
          <p:cNvPr id="28675" name="textruta 1"/>
          <p:cNvSpPr txBox="1">
            <a:spLocks noChangeArrowheads="1"/>
          </p:cNvSpPr>
          <p:nvPr/>
        </p:nvSpPr>
        <p:spPr bwMode="auto">
          <a:xfrm>
            <a:off x="3224155" y="3419811"/>
            <a:ext cx="3762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sv-SE" altLang="sv-SE" sz="1800" b="1" dirty="0"/>
              <a:t>Joris van Rooij</a:t>
            </a:r>
          </a:p>
          <a:p>
            <a:pPr eaLnBrk="1" hangingPunct="1">
              <a:spcBef>
                <a:spcPct val="0"/>
              </a:spcBef>
            </a:pPr>
            <a:r>
              <a:rPr lang="sv-SE" altLang="sv-SE" sz="1800" dirty="0"/>
              <a:t>joris.vanrooij@goteborgenergi.se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63" y="2032934"/>
            <a:ext cx="7773074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4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bild 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Rubrik 2"/>
          <p:cNvSpPr txBox="1">
            <a:spLocks/>
          </p:cNvSpPr>
          <p:nvPr/>
        </p:nvSpPr>
        <p:spPr>
          <a:xfrm>
            <a:off x="628650" y="595993"/>
            <a:ext cx="7886700" cy="10946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Every</a:t>
            </a:r>
            <a:r>
              <a:rPr kumimoji="0" lang="sv-SE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 </a:t>
            </a:r>
            <a:r>
              <a:rPr kumimoji="0" lang="sv-SE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day</a:t>
            </a:r>
            <a:r>
              <a:rPr kumimoji="0" lang="sv-SE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 – for a </a:t>
            </a:r>
            <a:r>
              <a:rPr kumimoji="0" lang="sv-SE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sustainable</a:t>
            </a:r>
            <a:r>
              <a:rPr kumimoji="0" lang="sv-SE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 Göteborg!</a:t>
            </a:r>
            <a:endParaRPr kumimoji="0" lang="sv-SE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6778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6" t="1881" r="6090" b="10018"/>
          <a:stretch/>
        </p:blipFill>
        <p:spPr/>
      </p:pic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628650" y="602229"/>
            <a:ext cx="7886700" cy="1095375"/>
          </a:xfrm>
        </p:spPr>
        <p:txBody>
          <a:bodyPr>
            <a:normAutofit/>
          </a:bodyPr>
          <a:lstStyle/>
          <a:p>
            <a:r>
              <a:rPr lang="sv-SE" sz="2800" dirty="0" err="1" smtClean="0"/>
              <a:t>Sustainable</a:t>
            </a:r>
            <a:r>
              <a:rPr lang="sv-SE" sz="2800" dirty="0" smtClean="0"/>
              <a:t> </a:t>
            </a:r>
            <a:r>
              <a:rPr lang="sv-SE" sz="2800" dirty="0" err="1" smtClean="0"/>
              <a:t>energy</a:t>
            </a:r>
            <a:r>
              <a:rPr lang="sv-SE" sz="2800" dirty="0" smtClean="0"/>
              <a:t> solutions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2371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Goals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v-SE" sz="2000" dirty="0" smtClean="0">
                <a:solidFill>
                  <a:prstClr val="black"/>
                </a:solidFill>
              </a:rPr>
              <a:t>The city </a:t>
            </a:r>
            <a:r>
              <a:rPr lang="sv-SE" sz="2000" dirty="0" err="1" smtClean="0">
                <a:solidFill>
                  <a:prstClr val="black"/>
                </a:solidFill>
              </a:rPr>
              <a:t>wants</a:t>
            </a:r>
            <a:r>
              <a:rPr lang="sv-SE" sz="2000" dirty="0" smtClean="0">
                <a:solidFill>
                  <a:prstClr val="black"/>
                </a:solidFill>
              </a:rPr>
              <a:t> to:</a:t>
            </a:r>
            <a:endParaRPr lang="sv-SE" sz="20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err="1" smtClean="0">
                <a:solidFill>
                  <a:prstClr val="black"/>
                </a:solidFill>
              </a:rPr>
              <a:t>Integrate</a:t>
            </a:r>
            <a:r>
              <a:rPr lang="sv-SE" sz="2000" dirty="0" smtClean="0">
                <a:solidFill>
                  <a:prstClr val="black"/>
                </a:solidFill>
              </a:rPr>
              <a:t> and </a:t>
            </a:r>
            <a:r>
              <a:rPr lang="sv-SE" sz="2000" dirty="0" err="1" smtClean="0">
                <a:solidFill>
                  <a:prstClr val="black"/>
                </a:solidFill>
              </a:rPr>
              <a:t>develop</a:t>
            </a:r>
            <a:r>
              <a:rPr lang="sv-SE" sz="2000" dirty="0" smtClean="0">
                <a:solidFill>
                  <a:prstClr val="black"/>
                </a:solidFill>
              </a:rPr>
              <a:t> the </a:t>
            </a:r>
            <a:r>
              <a:rPr lang="sv-SE" sz="2000" dirty="0" err="1" smtClean="0">
                <a:solidFill>
                  <a:prstClr val="black"/>
                </a:solidFill>
              </a:rPr>
              <a:t>utility</a:t>
            </a:r>
            <a:r>
              <a:rPr lang="sv-SE" sz="2000" dirty="0" smtClean="0">
                <a:solidFill>
                  <a:prstClr val="black"/>
                </a:solidFill>
              </a:rPr>
              <a:t> in city </a:t>
            </a:r>
            <a:r>
              <a:rPr lang="sv-SE" sz="2000" dirty="0" err="1" smtClean="0">
                <a:solidFill>
                  <a:prstClr val="black"/>
                </a:solidFill>
              </a:rPr>
              <a:t>development</a:t>
            </a:r>
            <a:r>
              <a:rPr lang="sv-SE" sz="2000" dirty="0" smtClean="0">
                <a:solidFill>
                  <a:prstClr val="black"/>
                </a:solidFill>
              </a:rPr>
              <a:t> in order to </a:t>
            </a:r>
            <a:r>
              <a:rPr lang="sv-SE" sz="2000" dirty="0" err="1" smtClean="0">
                <a:solidFill>
                  <a:prstClr val="black"/>
                </a:solidFill>
              </a:rPr>
              <a:t>reach</a:t>
            </a:r>
            <a:r>
              <a:rPr lang="sv-SE" sz="2000" dirty="0" smtClean="0">
                <a:solidFill>
                  <a:prstClr val="black"/>
                </a:solidFill>
              </a:rPr>
              <a:t> a </a:t>
            </a:r>
            <a:r>
              <a:rPr lang="sv-SE" sz="2000" dirty="0" err="1" smtClean="0">
                <a:solidFill>
                  <a:prstClr val="black"/>
                </a:solidFill>
              </a:rPr>
              <a:t>sustainable</a:t>
            </a:r>
            <a:r>
              <a:rPr lang="sv-SE" sz="2000" dirty="0">
                <a:solidFill>
                  <a:prstClr val="black"/>
                </a:solidFill>
              </a:rPr>
              <a:t> </a:t>
            </a:r>
            <a:r>
              <a:rPr lang="sv-SE" sz="2000" dirty="0" err="1" smtClean="0">
                <a:solidFill>
                  <a:prstClr val="black"/>
                </a:solidFill>
              </a:rPr>
              <a:t>göteborg-community</a:t>
            </a:r>
            <a:r>
              <a:rPr lang="sv-SE" sz="2000" dirty="0" smtClean="0">
                <a:solidFill>
                  <a:prstClr val="black"/>
                </a:solidFill>
              </a:rPr>
              <a:t>. </a:t>
            </a:r>
            <a:endParaRPr lang="sv-SE" sz="20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err="1" smtClean="0">
                <a:solidFill>
                  <a:prstClr val="black"/>
                </a:solidFill>
              </a:rPr>
              <a:t>Have</a:t>
            </a:r>
            <a:r>
              <a:rPr lang="sv-SE" sz="2000" dirty="0" smtClean="0">
                <a:solidFill>
                  <a:prstClr val="black"/>
                </a:solidFill>
              </a:rPr>
              <a:t> </a:t>
            </a:r>
            <a:r>
              <a:rPr lang="sv-SE" sz="2000" dirty="0" err="1" smtClean="0">
                <a:solidFill>
                  <a:prstClr val="black"/>
                </a:solidFill>
              </a:rPr>
              <a:t>sustainable</a:t>
            </a:r>
            <a:r>
              <a:rPr lang="sv-SE" sz="2000" dirty="0" smtClean="0">
                <a:solidFill>
                  <a:prstClr val="black"/>
                </a:solidFill>
              </a:rPr>
              <a:t>, </a:t>
            </a:r>
            <a:r>
              <a:rPr lang="sv-SE" sz="2000" dirty="0" err="1" smtClean="0">
                <a:solidFill>
                  <a:prstClr val="black"/>
                </a:solidFill>
              </a:rPr>
              <a:t>reliable</a:t>
            </a:r>
            <a:r>
              <a:rPr lang="sv-SE" sz="2000" dirty="0" smtClean="0">
                <a:solidFill>
                  <a:prstClr val="black"/>
                </a:solidFill>
              </a:rPr>
              <a:t> and </a:t>
            </a:r>
            <a:r>
              <a:rPr lang="sv-SE" sz="2000" dirty="0" err="1" smtClean="0">
                <a:solidFill>
                  <a:prstClr val="black"/>
                </a:solidFill>
              </a:rPr>
              <a:t>affordable</a:t>
            </a:r>
            <a:r>
              <a:rPr lang="sv-SE" sz="2000" dirty="0" smtClean="0">
                <a:solidFill>
                  <a:prstClr val="black"/>
                </a:solidFill>
              </a:rPr>
              <a:t> </a:t>
            </a:r>
            <a:r>
              <a:rPr lang="sv-SE" sz="2000" dirty="0" err="1" smtClean="0">
                <a:solidFill>
                  <a:prstClr val="black"/>
                </a:solidFill>
              </a:rPr>
              <a:t>energy</a:t>
            </a:r>
            <a:r>
              <a:rPr lang="sv-SE" sz="2000" dirty="0" smtClean="0">
                <a:solidFill>
                  <a:prstClr val="black"/>
                </a:solidFill>
              </a:rPr>
              <a:t> for the </a:t>
            </a:r>
            <a:r>
              <a:rPr lang="sv-SE" sz="2000" dirty="0" err="1" smtClean="0">
                <a:solidFill>
                  <a:prstClr val="black"/>
                </a:solidFill>
              </a:rPr>
              <a:t>people</a:t>
            </a:r>
            <a:r>
              <a:rPr lang="sv-SE" sz="2000" dirty="0" smtClean="0">
                <a:solidFill>
                  <a:prstClr val="black"/>
                </a:solidFill>
              </a:rPr>
              <a:t> in Göteborg.</a:t>
            </a:r>
            <a:endParaRPr lang="sv-SE" sz="2000" dirty="0">
              <a:solidFill>
                <a:prstClr val="black"/>
              </a:solidFill>
            </a:endParaRPr>
          </a:p>
          <a:p>
            <a:pPr lvl="0"/>
            <a:endParaRPr lang="sv-SE" sz="2000" b="1" dirty="0"/>
          </a:p>
        </p:txBody>
      </p:sp>
      <p:pic>
        <p:nvPicPr>
          <p:cNvPr id="7" name="Platshållare för bild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162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Our</a:t>
            </a:r>
            <a:r>
              <a:rPr lang="sv-SE" dirty="0" smtClean="0"/>
              <a:t> mission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err="1" smtClean="0">
                <a:solidFill>
                  <a:prstClr val="black"/>
                </a:solidFill>
              </a:rPr>
              <a:t>Production</a:t>
            </a:r>
            <a:r>
              <a:rPr lang="sv-SE" sz="2000" dirty="0">
                <a:solidFill>
                  <a:prstClr val="black"/>
                </a:solidFill>
              </a:rPr>
              <a:t>, </a:t>
            </a:r>
            <a:r>
              <a:rPr lang="sv-SE" sz="2000" dirty="0" smtClean="0">
                <a:solidFill>
                  <a:prstClr val="black"/>
                </a:solidFill>
              </a:rPr>
              <a:t>distribution and </a:t>
            </a:r>
            <a:r>
              <a:rPr lang="sv-SE" sz="2000" dirty="0" err="1" smtClean="0">
                <a:solidFill>
                  <a:prstClr val="black"/>
                </a:solidFill>
              </a:rPr>
              <a:t>trade</a:t>
            </a:r>
            <a:r>
              <a:rPr lang="sv-SE" sz="2000" dirty="0" smtClean="0">
                <a:solidFill>
                  <a:prstClr val="black"/>
                </a:solidFill>
              </a:rPr>
              <a:t> in the </a:t>
            </a:r>
            <a:r>
              <a:rPr lang="sv-SE" sz="2000" dirty="0" err="1" smtClean="0">
                <a:solidFill>
                  <a:prstClr val="black"/>
                </a:solidFill>
              </a:rPr>
              <a:t>energy</a:t>
            </a:r>
            <a:r>
              <a:rPr lang="sv-SE" sz="2000" dirty="0" smtClean="0">
                <a:solidFill>
                  <a:prstClr val="black"/>
                </a:solidFill>
              </a:rPr>
              <a:t> area</a:t>
            </a:r>
            <a:endParaRPr lang="sv-SE" sz="20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err="1" smtClean="0">
                <a:solidFill>
                  <a:prstClr val="black"/>
                </a:solidFill>
              </a:rPr>
              <a:t>Ensure</a:t>
            </a:r>
            <a:r>
              <a:rPr lang="sv-SE" sz="2000" dirty="0" smtClean="0">
                <a:solidFill>
                  <a:prstClr val="black"/>
                </a:solidFill>
              </a:rPr>
              <a:t> </a:t>
            </a:r>
            <a:r>
              <a:rPr lang="sv-SE" sz="2000" dirty="0" err="1" smtClean="0">
                <a:solidFill>
                  <a:prstClr val="black"/>
                </a:solidFill>
              </a:rPr>
              <a:t>affordable</a:t>
            </a:r>
            <a:r>
              <a:rPr lang="sv-SE" sz="2000" dirty="0" smtClean="0">
                <a:solidFill>
                  <a:prstClr val="black"/>
                </a:solidFill>
              </a:rPr>
              <a:t> and </a:t>
            </a:r>
            <a:r>
              <a:rPr lang="sv-SE" sz="2000" dirty="0" err="1" smtClean="0">
                <a:solidFill>
                  <a:prstClr val="black"/>
                </a:solidFill>
              </a:rPr>
              <a:t>reliable</a:t>
            </a:r>
            <a:r>
              <a:rPr lang="sv-SE" sz="2000" dirty="0" smtClean="0">
                <a:solidFill>
                  <a:prstClr val="black"/>
                </a:solidFill>
              </a:rPr>
              <a:t> </a:t>
            </a:r>
            <a:r>
              <a:rPr lang="sv-SE" sz="2000" dirty="0" err="1" smtClean="0">
                <a:solidFill>
                  <a:prstClr val="black"/>
                </a:solidFill>
              </a:rPr>
              <a:t>energy</a:t>
            </a:r>
            <a:r>
              <a:rPr lang="sv-SE" sz="2000" dirty="0" smtClean="0">
                <a:solidFill>
                  <a:prstClr val="black"/>
                </a:solidFill>
              </a:rPr>
              <a:t> for the </a:t>
            </a:r>
            <a:r>
              <a:rPr lang="sv-SE" sz="2000" dirty="0" err="1" smtClean="0">
                <a:solidFill>
                  <a:prstClr val="black"/>
                </a:solidFill>
              </a:rPr>
              <a:t>people</a:t>
            </a:r>
            <a:r>
              <a:rPr lang="sv-SE" sz="2000" dirty="0" smtClean="0">
                <a:solidFill>
                  <a:prstClr val="black"/>
                </a:solidFill>
              </a:rPr>
              <a:t> in Göteborg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prstClr val="black"/>
                </a:solidFill>
              </a:rPr>
              <a:t>Be </a:t>
            </a:r>
            <a:r>
              <a:rPr lang="sv-SE" sz="2000" dirty="0" err="1" smtClean="0">
                <a:solidFill>
                  <a:prstClr val="black"/>
                </a:solidFill>
              </a:rPr>
              <a:t>responsible</a:t>
            </a:r>
            <a:r>
              <a:rPr lang="sv-SE" sz="2000" dirty="0" smtClean="0">
                <a:solidFill>
                  <a:prstClr val="black"/>
                </a:solidFill>
              </a:rPr>
              <a:t> for </a:t>
            </a:r>
            <a:r>
              <a:rPr lang="sv-SE" sz="2000" dirty="0" err="1" smtClean="0">
                <a:solidFill>
                  <a:prstClr val="black"/>
                </a:solidFill>
              </a:rPr>
              <a:t>improving</a:t>
            </a:r>
            <a:r>
              <a:rPr lang="sv-SE" sz="2000" dirty="0" smtClean="0">
                <a:solidFill>
                  <a:prstClr val="black"/>
                </a:solidFill>
              </a:rPr>
              <a:t> </a:t>
            </a:r>
            <a:r>
              <a:rPr lang="sv-SE" sz="2000" dirty="0" err="1" smtClean="0">
                <a:solidFill>
                  <a:prstClr val="black"/>
                </a:solidFill>
              </a:rPr>
              <a:t>energy</a:t>
            </a:r>
            <a:r>
              <a:rPr lang="sv-SE" sz="2000" dirty="0" smtClean="0">
                <a:solidFill>
                  <a:prstClr val="black"/>
                </a:solidFill>
              </a:rPr>
              <a:t> </a:t>
            </a:r>
            <a:r>
              <a:rPr lang="sv-SE" sz="2000" dirty="0" err="1" smtClean="0">
                <a:solidFill>
                  <a:prstClr val="black"/>
                </a:solidFill>
              </a:rPr>
              <a:t>efficiency</a:t>
            </a:r>
            <a:r>
              <a:rPr lang="sv-SE" sz="2000" dirty="0" smtClean="0">
                <a:solidFill>
                  <a:prstClr val="black"/>
                </a:solidFill>
              </a:rPr>
              <a:t> in Göteborg</a:t>
            </a:r>
            <a:endParaRPr lang="sv-SE" sz="2000" dirty="0">
              <a:solidFill>
                <a:prstClr val="black"/>
              </a:solidFill>
            </a:endParaRPr>
          </a:p>
          <a:p>
            <a:endParaRPr lang="sv-SE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004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Göteborg Energi </a:t>
            </a:r>
            <a:r>
              <a:rPr lang="sv-SE" smtClean="0"/>
              <a:t>numbers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4" name="Platshållare för bild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8407983"/>
              </p:ext>
            </p:extLst>
          </p:nvPr>
        </p:nvGraphicFramePr>
        <p:xfrm>
          <a:off x="518262" y="1543053"/>
          <a:ext cx="7997088" cy="4122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7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5020">
                  <a:extLst>
                    <a:ext uri="{9D8B030D-6E8A-4147-A177-3AD203B41FA5}">
                      <a16:colId xmlns:a16="http://schemas.microsoft.com/office/drawing/2014/main" val="3535971400"/>
                    </a:ext>
                  </a:extLst>
                </a:gridCol>
                <a:gridCol w="1655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044">
                <a:tc>
                  <a:txBody>
                    <a:bodyPr/>
                    <a:lstStyle/>
                    <a:p>
                      <a:endParaRPr lang="sv-SE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2016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2017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044">
                <a:tc>
                  <a:txBody>
                    <a:bodyPr/>
                    <a:lstStyle/>
                    <a:p>
                      <a:r>
                        <a:rPr lang="sv-SE" altLang="sv-SE" dirty="0" err="1" smtClean="0"/>
                        <a:t>Employees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1 051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943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044">
                <a:tc>
                  <a:txBody>
                    <a:bodyPr/>
                    <a:lstStyle/>
                    <a:p>
                      <a:r>
                        <a:rPr lang="sv-SE" altLang="sv-SE" dirty="0" err="1" smtClean="0"/>
                        <a:t>Result</a:t>
                      </a:r>
                      <a:r>
                        <a:rPr lang="sv-SE" altLang="sv-SE" dirty="0" smtClean="0"/>
                        <a:t>,</a:t>
                      </a:r>
                      <a:r>
                        <a:rPr lang="sv-SE" altLang="sv-SE" baseline="0" dirty="0" smtClean="0"/>
                        <a:t> mkr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610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640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044">
                <a:tc>
                  <a:txBody>
                    <a:bodyPr/>
                    <a:lstStyle/>
                    <a:p>
                      <a:r>
                        <a:rPr lang="sv-SE" altLang="sv-SE" dirty="0" err="1" smtClean="0"/>
                        <a:t>Turnover</a:t>
                      </a:r>
                      <a:r>
                        <a:rPr lang="sv-SE" altLang="sv-SE" dirty="0" smtClean="0"/>
                        <a:t>,</a:t>
                      </a:r>
                      <a:r>
                        <a:rPr lang="sv-SE" altLang="sv-SE" baseline="0" dirty="0" smtClean="0"/>
                        <a:t> mkr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smtClean="0"/>
                        <a:t>5 963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smtClean="0"/>
                        <a:t>5 552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044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044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Electricity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production</a:t>
                      </a:r>
                      <a:r>
                        <a:rPr lang="sv-SE" dirty="0" smtClean="0"/>
                        <a:t>, GWh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smtClean="0"/>
                        <a:t>735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smtClean="0"/>
                        <a:t>339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044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Electricity</a:t>
                      </a:r>
                      <a:r>
                        <a:rPr lang="sv-SE" baseline="0" dirty="0" smtClean="0"/>
                        <a:t> distribution, GWh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smtClean="0"/>
                        <a:t>4 436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smtClean="0"/>
                        <a:t>4 340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8044">
                <a:tc>
                  <a:txBody>
                    <a:bodyPr/>
                    <a:lstStyle/>
                    <a:p>
                      <a:r>
                        <a:rPr lang="sv-SE" dirty="0" smtClean="0"/>
                        <a:t>Sold </a:t>
                      </a:r>
                      <a:r>
                        <a:rPr lang="sv-SE" dirty="0" err="1" smtClean="0"/>
                        <a:t>district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heating</a:t>
                      </a:r>
                      <a:r>
                        <a:rPr lang="sv-SE" dirty="0" smtClean="0"/>
                        <a:t>, GWh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smtClean="0"/>
                        <a:t>3 558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smtClean="0"/>
                        <a:t>3 484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8044">
                <a:tc>
                  <a:txBody>
                    <a:bodyPr/>
                    <a:lstStyle/>
                    <a:p>
                      <a:r>
                        <a:rPr lang="sv-SE" dirty="0" smtClean="0"/>
                        <a:t>Sold gas, GWh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smtClean="0"/>
                        <a:t>940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smtClean="0"/>
                        <a:t>910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97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628650" y="5096625"/>
            <a:ext cx="7886700" cy="1095375"/>
          </a:xfrm>
        </p:spPr>
        <p:txBody>
          <a:bodyPr>
            <a:normAutofit/>
          </a:bodyPr>
          <a:lstStyle/>
          <a:p>
            <a:r>
              <a:rPr lang="sv-SE" dirty="0" err="1" smtClean="0">
                <a:solidFill>
                  <a:schemeClr val="bg1"/>
                </a:solidFill>
              </a:rPr>
              <a:t>We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give</a:t>
            </a:r>
            <a:r>
              <a:rPr lang="sv-SE" dirty="0" smtClean="0">
                <a:solidFill>
                  <a:schemeClr val="bg1"/>
                </a:solidFill>
              </a:rPr>
              <a:t> back to </a:t>
            </a:r>
            <a:r>
              <a:rPr lang="sv-SE" dirty="0" err="1" smtClean="0">
                <a:solidFill>
                  <a:schemeClr val="bg1"/>
                </a:solidFill>
              </a:rPr>
              <a:t>our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owners</a:t>
            </a:r>
            <a:r>
              <a:rPr lang="sv-SE" dirty="0" smtClean="0">
                <a:solidFill>
                  <a:schemeClr val="bg1"/>
                </a:solidFill>
              </a:rPr>
              <a:t> - ”</a:t>
            </a:r>
            <a:r>
              <a:rPr lang="sv-SE" dirty="0">
                <a:solidFill>
                  <a:schemeClr val="bg1"/>
                </a:solidFill>
              </a:rPr>
              <a:t>göteborgarna”</a:t>
            </a:r>
            <a:r>
              <a:rPr lang="sv-SE" sz="3200" b="0" dirty="0">
                <a:solidFill>
                  <a:srgbClr val="5CA1C4"/>
                </a:solidFill>
                <a:cs typeface="Brandon Grotesque Medium"/>
              </a:rPr>
              <a:t/>
            </a:r>
            <a:br>
              <a:rPr lang="sv-SE" sz="3200" b="0" dirty="0">
                <a:solidFill>
                  <a:srgbClr val="5CA1C4"/>
                </a:solidFill>
                <a:cs typeface="Brandon Grotesque Medium"/>
              </a:rPr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092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000" dirty="0" err="1" smtClean="0"/>
              <a:t>Our</a:t>
            </a:r>
            <a:r>
              <a:rPr lang="sv-SE" sz="2000" dirty="0" smtClean="0"/>
              <a:t> </a:t>
            </a:r>
            <a:r>
              <a:rPr lang="sv-SE" sz="2000" dirty="0" err="1" smtClean="0"/>
              <a:t>fantastic</a:t>
            </a:r>
            <a:r>
              <a:rPr lang="sv-SE" dirty="0"/>
              <a:t/>
            </a:r>
            <a:br>
              <a:rPr lang="sv-SE" dirty="0"/>
            </a:br>
            <a:r>
              <a:rPr lang="sv-SE" dirty="0" err="1" smtClean="0"/>
              <a:t>District</a:t>
            </a:r>
            <a:r>
              <a:rPr lang="sv-SE" dirty="0" smtClean="0"/>
              <a:t> </a:t>
            </a:r>
            <a:r>
              <a:rPr lang="sv-SE" dirty="0" err="1" smtClean="0"/>
              <a:t>Heating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err="1" smtClean="0"/>
              <a:t>Provides</a:t>
            </a:r>
            <a:r>
              <a:rPr lang="sv-SE" sz="2000" dirty="0" smtClean="0"/>
              <a:t> </a:t>
            </a:r>
            <a:r>
              <a:rPr lang="sv-SE" sz="2000" dirty="0" err="1" smtClean="0"/>
              <a:t>warm</a:t>
            </a:r>
            <a:r>
              <a:rPr lang="sv-SE" sz="2000" dirty="0" smtClean="0"/>
              <a:t> </a:t>
            </a:r>
            <a:r>
              <a:rPr lang="sv-SE" sz="2000" dirty="0" err="1" smtClean="0"/>
              <a:t>water</a:t>
            </a:r>
            <a:r>
              <a:rPr lang="sv-SE" sz="2000" dirty="0" smtClean="0"/>
              <a:t> for 550 000 showers </a:t>
            </a:r>
            <a:r>
              <a:rPr lang="sv-SE" sz="2000" dirty="0" err="1" smtClean="0"/>
              <a:t>every</a:t>
            </a:r>
            <a:r>
              <a:rPr lang="sv-SE" sz="2000" dirty="0" smtClean="0"/>
              <a:t> </a:t>
            </a:r>
            <a:r>
              <a:rPr lang="sv-SE" sz="2000" dirty="0" err="1" smtClean="0"/>
              <a:t>day</a:t>
            </a:r>
            <a:endParaRPr lang="sv-S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Gives </a:t>
            </a:r>
            <a:r>
              <a:rPr lang="sv-SE" sz="2000" dirty="0" err="1" smtClean="0"/>
              <a:t>warmth</a:t>
            </a:r>
            <a:r>
              <a:rPr lang="sv-SE" sz="2000" dirty="0" smtClean="0"/>
              <a:t> to over 90% </a:t>
            </a:r>
            <a:r>
              <a:rPr lang="sv-SE" sz="2000" dirty="0" err="1" smtClean="0"/>
              <a:t>of</a:t>
            </a:r>
            <a:r>
              <a:rPr lang="sv-SE" sz="2000" dirty="0" smtClean="0"/>
              <a:t> the </a:t>
            </a:r>
            <a:r>
              <a:rPr lang="sv-SE" sz="2000" dirty="0" err="1" smtClean="0"/>
              <a:t>appartment</a:t>
            </a:r>
            <a:r>
              <a:rPr lang="sv-SE" sz="2000" dirty="0" smtClean="0"/>
              <a:t> </a:t>
            </a:r>
            <a:r>
              <a:rPr lang="sv-SE" sz="2000" dirty="0" err="1" smtClean="0"/>
              <a:t>buildings</a:t>
            </a:r>
            <a:r>
              <a:rPr lang="sv-SE" sz="2000" dirty="0" smtClean="0"/>
              <a:t> in Göteborg.</a:t>
            </a:r>
            <a:endParaRPr lang="sv-S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Has a </a:t>
            </a:r>
            <a:r>
              <a:rPr lang="sv-SE" sz="2000" dirty="0" err="1" smtClean="0"/>
              <a:t>reliability</a:t>
            </a:r>
            <a:r>
              <a:rPr lang="sv-SE" sz="2000" dirty="0" smtClean="0"/>
              <a:t> </a:t>
            </a:r>
            <a:r>
              <a:rPr lang="sv-SE" sz="2000" dirty="0" err="1" smtClean="0"/>
              <a:t>of</a:t>
            </a:r>
            <a:r>
              <a:rPr lang="sv-SE" sz="2000" dirty="0" smtClean="0"/>
              <a:t> </a:t>
            </a:r>
            <a:r>
              <a:rPr lang="sv-SE" sz="2000" dirty="0"/>
              <a:t>99,98%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err="1" smtClean="0"/>
              <a:t>Transported</a:t>
            </a:r>
            <a:r>
              <a:rPr lang="sv-SE" sz="2000" dirty="0" smtClean="0"/>
              <a:t> by  </a:t>
            </a:r>
            <a:r>
              <a:rPr lang="sv-SE" sz="2000" dirty="0"/>
              <a:t>1 350 km </a:t>
            </a:r>
            <a:r>
              <a:rPr lang="sv-SE" sz="2000" dirty="0" smtClean="0"/>
              <a:t>pipes </a:t>
            </a:r>
            <a:r>
              <a:rPr lang="sv-SE" sz="2000" dirty="0" err="1" smtClean="0"/>
              <a:t>through</a:t>
            </a:r>
            <a:r>
              <a:rPr lang="sv-SE" sz="2000" dirty="0" smtClean="0"/>
              <a:t> the city</a:t>
            </a:r>
            <a:endParaRPr lang="sv-S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err="1" smtClean="0"/>
              <a:t>Mainly</a:t>
            </a:r>
            <a:r>
              <a:rPr lang="sv-SE" sz="2000" dirty="0" smtClean="0"/>
              <a:t> from </a:t>
            </a:r>
            <a:r>
              <a:rPr lang="sv-SE" sz="2000" dirty="0" err="1" smtClean="0"/>
              <a:t>waste</a:t>
            </a:r>
            <a:r>
              <a:rPr lang="sv-SE" sz="2000" dirty="0" smtClean="0"/>
              <a:t> heat</a:t>
            </a:r>
            <a:endParaRPr lang="sv-S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Is an </a:t>
            </a:r>
            <a:r>
              <a:rPr lang="sv-SE" sz="2000" dirty="0" err="1" smtClean="0"/>
              <a:t>example</a:t>
            </a:r>
            <a:r>
              <a:rPr lang="sv-SE" sz="2000" dirty="0" smtClean="0"/>
              <a:t> in </a:t>
            </a:r>
            <a:r>
              <a:rPr lang="sv-SE" sz="2000" dirty="0" err="1" smtClean="0"/>
              <a:t>Europe</a:t>
            </a:r>
            <a:endParaRPr lang="sv-SE" sz="2000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22800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öteborg Energi_">
  <a:themeElements>
    <a:clrScheme name="Göteborg Energi">
      <a:dk1>
        <a:sysClr val="windowText" lastClr="000000"/>
      </a:dk1>
      <a:lt1>
        <a:sysClr val="window" lastClr="FFFFFF"/>
      </a:lt1>
      <a:dk2>
        <a:srgbClr val="3A3838"/>
      </a:dk2>
      <a:lt2>
        <a:srgbClr val="C3C4C5"/>
      </a:lt2>
      <a:accent1>
        <a:srgbClr val="5CA1C4"/>
      </a:accent1>
      <a:accent2>
        <a:srgbClr val="7AAD3E"/>
      </a:accent2>
      <a:accent3>
        <a:srgbClr val="BF831F"/>
      </a:accent3>
      <a:accent4>
        <a:srgbClr val="BE593B"/>
      </a:accent4>
      <a:accent5>
        <a:srgbClr val="C3C4C5"/>
      </a:accent5>
      <a:accent6>
        <a:srgbClr val="951D7E"/>
      </a:accent6>
      <a:hlink>
        <a:srgbClr val="0563C1"/>
      </a:hlink>
      <a:folHlink>
        <a:srgbClr val="951D7E"/>
      </a:folHlink>
    </a:clrScheme>
    <a:fontScheme name="Göteborg Energi PowerPoint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undmall_v10.potx" id="{6F49DAF0-D01B-48A5-8645-5BF6810DE9C5}" vid="{4BC5F2A3-F451-46B1-A9BD-5D36D1B79422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551</Words>
  <Application>Microsoft Office PowerPoint</Application>
  <PresentationFormat>Bildspel på skärmen (4:3)</PresentationFormat>
  <Paragraphs>170</Paragraphs>
  <Slides>27</Slides>
  <Notes>12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27</vt:i4>
      </vt:variant>
    </vt:vector>
  </HeadingPairs>
  <TitlesOfParts>
    <vt:vector size="33" baseType="lpstr">
      <vt:lpstr>ＭＳ Ｐゴシック</vt:lpstr>
      <vt:lpstr>Arial</vt:lpstr>
      <vt:lpstr>Brandon Grotesque Medium</vt:lpstr>
      <vt:lpstr>Calibri</vt:lpstr>
      <vt:lpstr>Corbel</vt:lpstr>
      <vt:lpstr>Göteborg Energi_</vt:lpstr>
      <vt:lpstr>PowerPoint-presentation</vt:lpstr>
      <vt:lpstr>Contents</vt:lpstr>
      <vt:lpstr>PowerPoint-presentation</vt:lpstr>
      <vt:lpstr>Sustainable energy solutions</vt:lpstr>
      <vt:lpstr>Goals</vt:lpstr>
      <vt:lpstr>Our mission</vt:lpstr>
      <vt:lpstr>Göteborg Energi numbers 2016</vt:lpstr>
      <vt:lpstr>We give back to our owners - ”göteborgarna” </vt:lpstr>
      <vt:lpstr>Our fantastic District Heating</vt:lpstr>
      <vt:lpstr>Our stable Electricity supply</vt:lpstr>
      <vt:lpstr>Every day… vi also work with</vt:lpstr>
      <vt:lpstr>Göteborg is growing - 2035</vt:lpstr>
      <vt:lpstr>Advanced Metering Infrastructure?</vt:lpstr>
      <vt:lpstr>New demands (2025)</vt:lpstr>
      <vt:lpstr>AiMiR</vt:lpstr>
      <vt:lpstr>AiMiR facts</vt:lpstr>
      <vt:lpstr>Challenges</vt:lpstr>
      <vt:lpstr>Hypothetic time sync implementation</vt:lpstr>
      <vt:lpstr>Challenges</vt:lpstr>
      <vt:lpstr>Challenge - Validation</vt:lpstr>
      <vt:lpstr>Challenge - Validation</vt:lpstr>
      <vt:lpstr>Challenge - Privacy</vt:lpstr>
      <vt:lpstr>Challenge - Automation and control</vt:lpstr>
      <vt:lpstr>Challenges</vt:lpstr>
      <vt:lpstr>Thesis opportunity!!</vt:lpstr>
      <vt:lpstr>Questions?</vt:lpstr>
      <vt:lpstr>PowerPoint-presentation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2018-09-18T10:56:51Z</dcterms:created>
  <dcterms:modified xsi:type="dcterms:W3CDTF">2018-09-18T10:57:57Z</dcterms:modified>
</cp:coreProperties>
</file>